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672" r:id="rId2"/>
    <p:sldMasterId id="2147483697" r:id="rId3"/>
  </p:sldMasterIdLst>
  <p:notesMasterIdLst>
    <p:notesMasterId r:id="rId46"/>
  </p:notesMasterIdLst>
  <p:handoutMasterIdLst>
    <p:handoutMasterId r:id="rId47"/>
  </p:handoutMasterIdLst>
  <p:sldIdLst>
    <p:sldId id="262" r:id="rId4"/>
    <p:sldId id="264" r:id="rId5"/>
    <p:sldId id="291" r:id="rId6"/>
    <p:sldId id="292" r:id="rId7"/>
    <p:sldId id="265" r:id="rId8"/>
    <p:sldId id="266" r:id="rId9"/>
    <p:sldId id="267" r:id="rId10"/>
    <p:sldId id="294" r:id="rId11"/>
    <p:sldId id="295" r:id="rId12"/>
    <p:sldId id="268" r:id="rId13"/>
    <p:sldId id="269" r:id="rId14"/>
    <p:sldId id="270" r:id="rId15"/>
    <p:sldId id="271" r:id="rId16"/>
    <p:sldId id="272" r:id="rId17"/>
    <p:sldId id="273" r:id="rId18"/>
    <p:sldId id="274" r:id="rId19"/>
    <p:sldId id="275" r:id="rId20"/>
    <p:sldId id="276" r:id="rId21"/>
    <p:sldId id="296" r:id="rId22"/>
    <p:sldId id="277" r:id="rId23"/>
    <p:sldId id="278" r:id="rId24"/>
    <p:sldId id="287" r:id="rId25"/>
    <p:sldId id="288" r:id="rId26"/>
    <p:sldId id="289" r:id="rId27"/>
    <p:sldId id="279" r:id="rId28"/>
    <p:sldId id="280" r:id="rId29"/>
    <p:sldId id="281" r:id="rId30"/>
    <p:sldId id="282" r:id="rId31"/>
    <p:sldId id="283" r:id="rId32"/>
    <p:sldId id="284" r:id="rId33"/>
    <p:sldId id="285" r:id="rId34"/>
    <p:sldId id="293" r:id="rId35"/>
    <p:sldId id="286" r:id="rId36"/>
    <p:sldId id="304" r:id="rId37"/>
    <p:sldId id="297" r:id="rId38"/>
    <p:sldId id="298" r:id="rId39"/>
    <p:sldId id="299" r:id="rId40"/>
    <p:sldId id="300" r:id="rId41"/>
    <p:sldId id="301" r:id="rId42"/>
    <p:sldId id="302" r:id="rId43"/>
    <p:sldId id="303" r:id="rId44"/>
    <p:sldId id="260" r:id="rId4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A3"/>
    <a:srgbClr val="E4D3F5"/>
    <a:srgbClr val="521F84"/>
    <a:srgbClr val="E36C0A"/>
    <a:srgbClr val="FFFFFF"/>
    <a:srgbClr val="002060"/>
    <a:srgbClr val="002F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90281" autoAdjust="0"/>
  </p:normalViewPr>
  <p:slideViewPr>
    <p:cSldViewPr snapToGrid="0">
      <p:cViewPr varScale="1">
        <p:scale>
          <a:sx n="113" d="100"/>
          <a:sy n="113" d="100"/>
        </p:scale>
        <p:origin x="1806" y="102"/>
      </p:cViewPr>
      <p:guideLst/>
    </p:cSldViewPr>
  </p:slideViewPr>
  <p:notesTextViewPr>
    <p:cViewPr>
      <p:scale>
        <a:sx n="1" d="1"/>
        <a:sy n="1" d="1"/>
      </p:scale>
      <p:origin x="0" y="0"/>
    </p:cViewPr>
  </p:notesTextViewPr>
  <p:notesViewPr>
    <p:cSldViewPr snapToGrid="0">
      <p:cViewPr varScale="1">
        <p:scale>
          <a:sx n="77" d="100"/>
          <a:sy n="77" d="100"/>
        </p:scale>
        <p:origin x="2796"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47B1CE-3B17-4955-8832-F2CBB02D3529}" type="datetimeFigureOut">
              <a:rPr lang="en-US" smtClean="0"/>
              <a:t>4/14/2021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F2E227-8179-4484-9A99-BCCB14DE4957}" type="slidenum">
              <a:rPr lang="en-US" smtClean="0"/>
              <a:t>‹#›</a:t>
            </a:fld>
            <a:endParaRPr lang="en-US"/>
          </a:p>
        </p:txBody>
      </p:sp>
    </p:spTree>
    <p:extLst>
      <p:ext uri="{BB962C8B-B14F-4D97-AF65-F5344CB8AC3E}">
        <p14:creationId xmlns:p14="http://schemas.microsoft.com/office/powerpoint/2010/main" val="414317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27889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278892"/>
          </a:xfrm>
          <a:prstGeom prst="rect">
            <a:avLst/>
          </a:prstGeom>
        </p:spPr>
        <p:txBody>
          <a:bodyPr vert="horz" lIns="93177" tIns="46589" rIns="93177" bIns="46589" rtlCol="0"/>
          <a:lstStyle>
            <a:lvl1pPr algn="r">
              <a:defRPr sz="1200"/>
            </a:lvl1pPr>
          </a:lstStyle>
          <a:p>
            <a:fld id="{352C30E3-DE1F-4117-9557-DA92E6C8B57D}" type="datetimeFigureOut">
              <a:rPr lang="en-US" smtClean="0"/>
              <a:t>4/14/2021</a:t>
            </a:fld>
            <a:endParaRPr lang="en-US"/>
          </a:p>
        </p:txBody>
      </p:sp>
      <p:sp>
        <p:nvSpPr>
          <p:cNvPr id="4" name="Slide Image Placeholder 3"/>
          <p:cNvSpPr>
            <a:spLocks noGrp="1" noRot="1" noChangeAspect="1"/>
          </p:cNvSpPr>
          <p:nvPr>
            <p:ph type="sldImg" idx="2"/>
          </p:nvPr>
        </p:nvSpPr>
        <p:spPr>
          <a:xfrm>
            <a:off x="252413" y="279400"/>
            <a:ext cx="6505575" cy="48799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33680" y="5205984"/>
            <a:ext cx="6543040" cy="3811524"/>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017508"/>
            <a:ext cx="3037840" cy="27889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9017507"/>
            <a:ext cx="3037840" cy="278892"/>
          </a:xfrm>
          <a:prstGeom prst="rect">
            <a:avLst/>
          </a:prstGeom>
        </p:spPr>
        <p:txBody>
          <a:bodyPr vert="horz" lIns="93177" tIns="46589" rIns="93177" bIns="46589" rtlCol="0" anchor="b"/>
          <a:lstStyle>
            <a:lvl1pPr algn="r">
              <a:defRPr sz="1200"/>
            </a:lvl1pPr>
          </a:lstStyle>
          <a:p>
            <a:fld id="{E2CA5C0E-4909-4CFA-9D5C-28EC43D03F21}" type="slidenum">
              <a:rPr lang="en-US" smtClean="0"/>
              <a:t>‹#›</a:t>
            </a:fld>
            <a:endParaRPr lang="en-US"/>
          </a:p>
        </p:txBody>
      </p:sp>
    </p:spTree>
    <p:extLst>
      <p:ext uri="{BB962C8B-B14F-4D97-AF65-F5344CB8AC3E}">
        <p14:creationId xmlns:p14="http://schemas.microsoft.com/office/powerpoint/2010/main" val="416264132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Bef>
        <a:spcPts val="1200"/>
      </a:spcBef>
      <a:buFont typeface="Arial" panose="020B0604020202020204" pitchFamily="34" charset="0"/>
      <a:buChar char="•"/>
      <a:defRPr sz="1400" kern="1200">
        <a:solidFill>
          <a:schemeClr val="tx1"/>
        </a:solidFill>
        <a:latin typeface="+mn-lt"/>
        <a:ea typeface="+mn-ea"/>
        <a:cs typeface="+mn-cs"/>
      </a:defRPr>
    </a:lvl1pPr>
    <a:lvl2pPr marL="514350" indent="-17145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2pPr>
    <a:lvl3pPr marL="85248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120173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4pPr>
    <a:lvl5pPr marL="1541463"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1</a:t>
            </a:fld>
            <a:endParaRPr lang="en-US"/>
          </a:p>
        </p:txBody>
      </p:sp>
    </p:spTree>
    <p:extLst>
      <p:ext uri="{BB962C8B-B14F-4D97-AF65-F5344CB8AC3E}">
        <p14:creationId xmlns:p14="http://schemas.microsoft.com/office/powerpoint/2010/main" val="1976162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10</a:t>
            </a:fld>
            <a:endParaRPr lang="en-US" dirty="0"/>
          </a:p>
        </p:txBody>
      </p:sp>
    </p:spTree>
    <p:extLst>
      <p:ext uri="{BB962C8B-B14F-4D97-AF65-F5344CB8AC3E}">
        <p14:creationId xmlns:p14="http://schemas.microsoft.com/office/powerpoint/2010/main" val="2321440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smtClean="0"/>
              <a:t>DCMA</a:t>
            </a:r>
            <a:r>
              <a:rPr lang="en-US" baseline="0" dirty="0" smtClean="0"/>
              <a:t> are in the plants when there is a delivery order over $300,000, when under the AQAR has been updated to reflect that the Suppliers Source Sampling Representative can do the job that the QAR was doing.   For contracts under $100,000 a </a:t>
            </a:r>
            <a:r>
              <a:rPr lang="en-US" baseline="0" dirty="0" err="1" smtClean="0"/>
              <a:t>CoC</a:t>
            </a:r>
            <a:r>
              <a:rPr lang="en-US" baseline="0" dirty="0" smtClean="0"/>
              <a:t> can be accepted in lieu of test reports.</a:t>
            </a:r>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11</a:t>
            </a:fld>
            <a:endParaRPr lang="en-US"/>
          </a:p>
        </p:txBody>
      </p:sp>
    </p:spTree>
    <p:extLst>
      <p:ext uri="{BB962C8B-B14F-4D97-AF65-F5344CB8AC3E}">
        <p14:creationId xmlns:p14="http://schemas.microsoft.com/office/powerpoint/2010/main" val="2542097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12</a:t>
            </a:fld>
            <a:endParaRPr lang="en-US"/>
          </a:p>
        </p:txBody>
      </p:sp>
    </p:spTree>
    <p:extLst>
      <p:ext uri="{BB962C8B-B14F-4D97-AF65-F5344CB8AC3E}">
        <p14:creationId xmlns:p14="http://schemas.microsoft.com/office/powerpoint/2010/main" val="672358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13</a:t>
            </a:fld>
            <a:endParaRPr lang="en-US"/>
          </a:p>
        </p:txBody>
      </p:sp>
    </p:spTree>
    <p:extLst>
      <p:ext uri="{BB962C8B-B14F-4D97-AF65-F5344CB8AC3E}">
        <p14:creationId xmlns:p14="http://schemas.microsoft.com/office/powerpoint/2010/main" val="293766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14</a:t>
            </a:fld>
            <a:endParaRPr lang="en-US"/>
          </a:p>
        </p:txBody>
      </p:sp>
    </p:spTree>
    <p:extLst>
      <p:ext uri="{BB962C8B-B14F-4D97-AF65-F5344CB8AC3E}">
        <p14:creationId xmlns:p14="http://schemas.microsoft.com/office/powerpoint/2010/main" val="2902472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15</a:t>
            </a:fld>
            <a:endParaRPr lang="en-US"/>
          </a:p>
        </p:txBody>
      </p:sp>
    </p:spTree>
    <p:extLst>
      <p:ext uri="{BB962C8B-B14F-4D97-AF65-F5344CB8AC3E}">
        <p14:creationId xmlns:p14="http://schemas.microsoft.com/office/powerpoint/2010/main" val="1191802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16</a:t>
            </a:fld>
            <a:endParaRPr lang="en-US"/>
          </a:p>
        </p:txBody>
      </p:sp>
    </p:spTree>
    <p:extLst>
      <p:ext uri="{BB962C8B-B14F-4D97-AF65-F5344CB8AC3E}">
        <p14:creationId xmlns:p14="http://schemas.microsoft.com/office/powerpoint/2010/main" val="208910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17</a:t>
            </a:fld>
            <a:endParaRPr lang="en-US"/>
          </a:p>
        </p:txBody>
      </p:sp>
    </p:spTree>
    <p:extLst>
      <p:ext uri="{BB962C8B-B14F-4D97-AF65-F5344CB8AC3E}">
        <p14:creationId xmlns:p14="http://schemas.microsoft.com/office/powerpoint/2010/main" val="518025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pPr marL="174708" indent="-174708" defTabSz="931774">
              <a:spcBef>
                <a:spcPts val="1223"/>
              </a:spcBef>
              <a:defRPr/>
            </a:pPr>
            <a:r>
              <a:rPr lang="en-US" dirty="0"/>
              <a:t>Note: In plain</a:t>
            </a:r>
            <a:r>
              <a:rPr lang="en-US" baseline="0" dirty="0"/>
              <a:t> English, notifications are to go to the DLA Product Test Center – Analytical. We have either textile technologists or chemists assigned to each laboratory. Send notifications to paactlab@dla.mil.  We will then assign that laboratory a lab specialist to handle test reports.</a:t>
            </a:r>
            <a:endParaRPr lang="en-US" dirty="0"/>
          </a:p>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18</a:t>
            </a:fld>
            <a:endParaRPr lang="en-US"/>
          </a:p>
        </p:txBody>
      </p:sp>
    </p:spTree>
    <p:extLst>
      <p:ext uri="{BB962C8B-B14F-4D97-AF65-F5344CB8AC3E}">
        <p14:creationId xmlns:p14="http://schemas.microsoft.com/office/powerpoint/2010/main" val="2815513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19</a:t>
            </a:fld>
            <a:endParaRPr lang="en-US"/>
          </a:p>
        </p:txBody>
      </p:sp>
    </p:spTree>
    <p:extLst>
      <p:ext uri="{BB962C8B-B14F-4D97-AF65-F5344CB8AC3E}">
        <p14:creationId xmlns:p14="http://schemas.microsoft.com/office/powerpoint/2010/main" val="223130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2</a:t>
            </a:fld>
            <a:endParaRPr lang="en-US"/>
          </a:p>
        </p:txBody>
      </p:sp>
    </p:spTree>
    <p:extLst>
      <p:ext uri="{BB962C8B-B14F-4D97-AF65-F5344CB8AC3E}">
        <p14:creationId xmlns:p14="http://schemas.microsoft.com/office/powerpoint/2010/main" val="4173866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20</a:t>
            </a:fld>
            <a:endParaRPr lang="en-US"/>
          </a:p>
        </p:txBody>
      </p:sp>
    </p:spTree>
    <p:extLst>
      <p:ext uri="{BB962C8B-B14F-4D97-AF65-F5344CB8AC3E}">
        <p14:creationId xmlns:p14="http://schemas.microsoft.com/office/powerpoint/2010/main" val="1326675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21</a:t>
            </a:fld>
            <a:endParaRPr lang="en-US"/>
          </a:p>
        </p:txBody>
      </p:sp>
    </p:spTree>
    <p:extLst>
      <p:ext uri="{BB962C8B-B14F-4D97-AF65-F5344CB8AC3E}">
        <p14:creationId xmlns:p14="http://schemas.microsoft.com/office/powerpoint/2010/main" val="2742348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22</a:t>
            </a:fld>
            <a:endParaRPr lang="en-US"/>
          </a:p>
        </p:txBody>
      </p:sp>
    </p:spTree>
    <p:extLst>
      <p:ext uri="{BB962C8B-B14F-4D97-AF65-F5344CB8AC3E}">
        <p14:creationId xmlns:p14="http://schemas.microsoft.com/office/powerpoint/2010/main" val="2865472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23</a:t>
            </a:fld>
            <a:endParaRPr lang="en-US"/>
          </a:p>
        </p:txBody>
      </p:sp>
    </p:spTree>
    <p:extLst>
      <p:ext uri="{BB962C8B-B14F-4D97-AF65-F5344CB8AC3E}">
        <p14:creationId xmlns:p14="http://schemas.microsoft.com/office/powerpoint/2010/main" val="2604459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24</a:t>
            </a:fld>
            <a:endParaRPr lang="en-US"/>
          </a:p>
        </p:txBody>
      </p:sp>
    </p:spTree>
    <p:extLst>
      <p:ext uri="{BB962C8B-B14F-4D97-AF65-F5344CB8AC3E}">
        <p14:creationId xmlns:p14="http://schemas.microsoft.com/office/powerpoint/2010/main" val="4253246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25</a:t>
            </a:fld>
            <a:endParaRPr lang="en-US"/>
          </a:p>
        </p:txBody>
      </p:sp>
    </p:spTree>
    <p:extLst>
      <p:ext uri="{BB962C8B-B14F-4D97-AF65-F5344CB8AC3E}">
        <p14:creationId xmlns:p14="http://schemas.microsoft.com/office/powerpoint/2010/main" val="2444544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26</a:t>
            </a:fld>
            <a:endParaRPr lang="en-US"/>
          </a:p>
        </p:txBody>
      </p:sp>
    </p:spTree>
    <p:extLst>
      <p:ext uri="{BB962C8B-B14F-4D97-AF65-F5344CB8AC3E}">
        <p14:creationId xmlns:p14="http://schemas.microsoft.com/office/powerpoint/2010/main" val="3487268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27</a:t>
            </a:fld>
            <a:endParaRPr lang="en-US"/>
          </a:p>
        </p:txBody>
      </p:sp>
    </p:spTree>
    <p:extLst>
      <p:ext uri="{BB962C8B-B14F-4D97-AF65-F5344CB8AC3E}">
        <p14:creationId xmlns:p14="http://schemas.microsoft.com/office/powerpoint/2010/main" val="248857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28</a:t>
            </a:fld>
            <a:endParaRPr lang="en-US"/>
          </a:p>
        </p:txBody>
      </p:sp>
    </p:spTree>
    <p:extLst>
      <p:ext uri="{BB962C8B-B14F-4D97-AF65-F5344CB8AC3E}">
        <p14:creationId xmlns:p14="http://schemas.microsoft.com/office/powerpoint/2010/main" val="1568052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29</a:t>
            </a:fld>
            <a:endParaRPr lang="en-US"/>
          </a:p>
        </p:txBody>
      </p:sp>
    </p:spTree>
    <p:extLst>
      <p:ext uri="{BB962C8B-B14F-4D97-AF65-F5344CB8AC3E}">
        <p14:creationId xmlns:p14="http://schemas.microsoft.com/office/powerpoint/2010/main" val="1456852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PTC’s main concern and work over</a:t>
            </a:r>
            <a:r>
              <a:rPr lang="en-US" baseline="0" dirty="0" smtClean="0"/>
              <a:t> the years has focused on supporting the warfighter through conformance testing. Along with supporting the MSCs we also support the services, WoG, and are able to test for non-government contractors </a:t>
            </a:r>
            <a:endParaRPr lang="en-US" dirty="0"/>
          </a:p>
        </p:txBody>
      </p:sp>
      <p:sp>
        <p:nvSpPr>
          <p:cNvPr id="4" name="Slide Number Placeholder 3"/>
          <p:cNvSpPr>
            <a:spLocks noGrp="1"/>
          </p:cNvSpPr>
          <p:nvPr>
            <p:ph type="sldNum" sz="quarter" idx="10"/>
          </p:nvPr>
        </p:nvSpPr>
        <p:spPr/>
        <p:txBody>
          <a:bodyPr/>
          <a:lstStyle/>
          <a:p>
            <a:fld id="{E2CA5C0E-4909-4CFA-9D5C-28EC43D03F21}" type="slidenum">
              <a:rPr lang="en-US" smtClean="0"/>
              <a:t>3</a:t>
            </a:fld>
            <a:endParaRPr lang="en-US" dirty="0"/>
          </a:p>
        </p:txBody>
      </p:sp>
    </p:spTree>
    <p:extLst>
      <p:ext uri="{BB962C8B-B14F-4D97-AF65-F5344CB8AC3E}">
        <p14:creationId xmlns:p14="http://schemas.microsoft.com/office/powerpoint/2010/main" val="3956186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30</a:t>
            </a:fld>
            <a:endParaRPr lang="en-US"/>
          </a:p>
        </p:txBody>
      </p:sp>
    </p:spTree>
    <p:extLst>
      <p:ext uri="{BB962C8B-B14F-4D97-AF65-F5344CB8AC3E}">
        <p14:creationId xmlns:p14="http://schemas.microsoft.com/office/powerpoint/2010/main" val="4174590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31</a:t>
            </a:fld>
            <a:endParaRPr lang="en-US"/>
          </a:p>
        </p:txBody>
      </p:sp>
    </p:spTree>
    <p:extLst>
      <p:ext uri="{BB962C8B-B14F-4D97-AF65-F5344CB8AC3E}">
        <p14:creationId xmlns:p14="http://schemas.microsoft.com/office/powerpoint/2010/main" val="1967950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32</a:t>
            </a:fld>
            <a:endParaRPr lang="en-US"/>
          </a:p>
        </p:txBody>
      </p:sp>
    </p:spTree>
    <p:extLst>
      <p:ext uri="{BB962C8B-B14F-4D97-AF65-F5344CB8AC3E}">
        <p14:creationId xmlns:p14="http://schemas.microsoft.com/office/powerpoint/2010/main" val="2798940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33</a:t>
            </a:fld>
            <a:endParaRPr lang="en-US"/>
          </a:p>
        </p:txBody>
      </p:sp>
    </p:spTree>
    <p:extLst>
      <p:ext uri="{BB962C8B-B14F-4D97-AF65-F5344CB8AC3E}">
        <p14:creationId xmlns:p14="http://schemas.microsoft.com/office/powerpoint/2010/main" val="379220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smtClean="0"/>
              <a:t>All dress shirts have end item testing too, we have never</a:t>
            </a:r>
            <a:r>
              <a:rPr lang="en-US" baseline="0" dirty="0" smtClean="0"/>
              <a:t> seen a physical test report.</a:t>
            </a:r>
            <a:endParaRPr lang="en-US" dirty="0"/>
          </a:p>
        </p:txBody>
      </p:sp>
      <p:sp>
        <p:nvSpPr>
          <p:cNvPr id="4" name="Slide Number Placeholder 3"/>
          <p:cNvSpPr>
            <a:spLocks noGrp="1"/>
          </p:cNvSpPr>
          <p:nvPr>
            <p:ph type="sldNum" sz="quarter" idx="10"/>
          </p:nvPr>
        </p:nvSpPr>
        <p:spPr/>
        <p:txBody>
          <a:bodyPr/>
          <a:lstStyle/>
          <a:p>
            <a:fld id="{E2CA5C0E-4909-4CFA-9D5C-28EC43D03F21}" type="slidenum">
              <a:rPr lang="en-US" smtClean="0"/>
              <a:t>34</a:t>
            </a:fld>
            <a:endParaRPr lang="en-US"/>
          </a:p>
        </p:txBody>
      </p:sp>
    </p:spTree>
    <p:extLst>
      <p:ext uri="{BB962C8B-B14F-4D97-AF65-F5344CB8AC3E}">
        <p14:creationId xmlns:p14="http://schemas.microsoft.com/office/powerpoint/2010/main" val="3531047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smtClean="0"/>
              <a:t>Technology has moved forward and like technology we must also move forward. 15</a:t>
            </a:r>
            <a:r>
              <a:rPr lang="en-US" baseline="0" dirty="0" smtClean="0"/>
              <a:t> years ago we still used typed DD1222’s and snail mail, in 2004 we moved to email distribution, ad electronic processing,.  We are now looking to move to an online submission portal. </a:t>
            </a:r>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35</a:t>
            </a:fld>
            <a:endParaRPr lang="en-US" dirty="0"/>
          </a:p>
        </p:txBody>
      </p:sp>
    </p:spTree>
    <p:extLst>
      <p:ext uri="{BB962C8B-B14F-4D97-AF65-F5344CB8AC3E}">
        <p14:creationId xmlns:p14="http://schemas.microsoft.com/office/powerpoint/2010/main" val="1094433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baseline="0" dirty="0" smtClean="0"/>
              <a:t>In the last five years we have seen growth in our work on shade and physical testing, to continue to move our process to a more automated system makes sense.</a:t>
            </a:r>
            <a:endParaRPr lang="en-US" baseline="0" dirty="0"/>
          </a:p>
        </p:txBody>
      </p:sp>
      <p:sp>
        <p:nvSpPr>
          <p:cNvPr id="4" name="Slide Number Placeholder 3"/>
          <p:cNvSpPr>
            <a:spLocks noGrp="1"/>
          </p:cNvSpPr>
          <p:nvPr>
            <p:ph type="sldNum" sz="quarter" idx="10"/>
          </p:nvPr>
        </p:nvSpPr>
        <p:spPr/>
        <p:txBody>
          <a:bodyPr/>
          <a:lstStyle/>
          <a:p>
            <a:fld id="{8863DA61-CCE2-4A3B-A9DA-779839121280}" type="slidenum">
              <a:rPr lang="en-US" smtClean="0"/>
              <a:t>36</a:t>
            </a:fld>
            <a:endParaRPr lang="en-US" dirty="0"/>
          </a:p>
        </p:txBody>
      </p:sp>
    </p:spTree>
    <p:extLst>
      <p:ext uri="{BB962C8B-B14F-4D97-AF65-F5344CB8AC3E}">
        <p14:creationId xmlns:p14="http://schemas.microsoft.com/office/powerpoint/2010/main" val="1066601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smtClean="0"/>
              <a:t>The </a:t>
            </a:r>
            <a:r>
              <a:rPr lang="en-US" dirty="0" smtClean="0"/>
              <a:t>companies </a:t>
            </a:r>
            <a:r>
              <a:rPr lang="en-US" dirty="0" smtClean="0"/>
              <a:t>we are working with has may years of experience, and a COTS system that will work, with some modifications.</a:t>
            </a:r>
            <a:r>
              <a:rPr lang="en-US" baseline="0" dirty="0" smtClean="0"/>
              <a:t> Will allow the PTC to streamline the lot notification process, it will automatically generated DD1222’s, electronic sign off capability, ad the system has taken into account the potential loss of DCMA QARS into consideration.  The system will automatically notify the PTC when reports are ready, we see this as both a work and time saver.</a:t>
            </a:r>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37</a:t>
            </a:fld>
            <a:endParaRPr lang="en-US" dirty="0"/>
          </a:p>
        </p:txBody>
      </p:sp>
    </p:spTree>
    <p:extLst>
      <p:ext uri="{BB962C8B-B14F-4D97-AF65-F5344CB8AC3E}">
        <p14:creationId xmlns:p14="http://schemas.microsoft.com/office/powerpoint/2010/main" val="3664635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smtClean="0"/>
              <a:t>Our goal is to have</a:t>
            </a:r>
            <a:r>
              <a:rPr lang="en-US" baseline="0" dirty="0" smtClean="0"/>
              <a:t> an easy user driven system that expedites the source sampling process.</a:t>
            </a:r>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38</a:t>
            </a:fld>
            <a:endParaRPr lang="en-US" dirty="0"/>
          </a:p>
        </p:txBody>
      </p:sp>
    </p:spTree>
    <p:extLst>
      <p:ext uri="{BB962C8B-B14F-4D97-AF65-F5344CB8AC3E}">
        <p14:creationId xmlns:p14="http://schemas.microsoft.com/office/powerpoint/2010/main" val="2779819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smtClean="0"/>
              <a:t>We</a:t>
            </a:r>
            <a:r>
              <a:rPr lang="en-US" baseline="0" dirty="0" smtClean="0"/>
              <a:t> have become comfortable even if at times frustrated with the current system.  Change is difficult, as we move into the process active participation will help quell fears, and provide better understanding.  We are looking to increase speed of processing, not level of oversite.</a:t>
            </a:r>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39</a:t>
            </a:fld>
            <a:endParaRPr lang="en-US" dirty="0"/>
          </a:p>
        </p:txBody>
      </p:sp>
    </p:spTree>
    <p:extLst>
      <p:ext uri="{BB962C8B-B14F-4D97-AF65-F5344CB8AC3E}">
        <p14:creationId xmlns:p14="http://schemas.microsoft.com/office/powerpoint/2010/main" val="127740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smtClean="0"/>
              <a:t>Our purpose as a testing facility is of course to provide professional</a:t>
            </a:r>
            <a:r>
              <a:rPr lang="en-US" baseline="0" dirty="0" smtClean="0"/>
              <a:t> and cost effective testing services.  Through our work in all labs we strive to stay on the cutting edge, and be aware of new advances in testing.  New equipment, and training are planned well in advance of items moved to DLA for sustainment.</a:t>
            </a:r>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851DC827-7ADB-4435-A510-5F322CA4993C}" type="slidenum">
              <a:rPr lang="en-US">
                <a:solidFill>
                  <a:srgbClr val="000000"/>
                </a:solidFill>
                <a:latin typeface="Arial" charset="0"/>
              </a:rPr>
              <a:pPr defTabSz="931774" fontAlgn="base">
                <a:spcBef>
                  <a:spcPct val="0"/>
                </a:spcBef>
                <a:spcAft>
                  <a:spcPct val="0"/>
                </a:spcAft>
                <a:defRPr/>
              </a:pPr>
              <a:t>4</a:t>
            </a:fld>
            <a:endParaRPr lang="en-US" dirty="0">
              <a:solidFill>
                <a:srgbClr val="000000"/>
              </a:solidFill>
              <a:latin typeface="Arial" charset="0"/>
            </a:endParaRPr>
          </a:p>
        </p:txBody>
      </p:sp>
    </p:spTree>
    <p:extLst>
      <p:ext uri="{BB962C8B-B14F-4D97-AF65-F5344CB8AC3E}">
        <p14:creationId xmlns:p14="http://schemas.microsoft.com/office/powerpoint/2010/main" val="12626138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smtClean="0"/>
              <a:t>Do not be alarmed, if you are part of the initial rollout the PTC will contact you</a:t>
            </a:r>
            <a:r>
              <a:rPr lang="en-US" dirty="0" smtClean="0"/>
              <a:t>. We’d like you to know this is coming, and will update the entire system</a:t>
            </a:r>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40</a:t>
            </a:fld>
            <a:endParaRPr lang="en-US" dirty="0"/>
          </a:p>
        </p:txBody>
      </p:sp>
    </p:spTree>
    <p:extLst>
      <p:ext uri="{BB962C8B-B14F-4D97-AF65-F5344CB8AC3E}">
        <p14:creationId xmlns:p14="http://schemas.microsoft.com/office/powerpoint/2010/main" val="34017318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41</a:t>
            </a:fld>
            <a:endParaRPr lang="en-US"/>
          </a:p>
        </p:txBody>
      </p:sp>
    </p:spTree>
    <p:extLst>
      <p:ext uri="{BB962C8B-B14F-4D97-AF65-F5344CB8AC3E}">
        <p14:creationId xmlns:p14="http://schemas.microsoft.com/office/powerpoint/2010/main" val="3002951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5C0E-4909-4CFA-9D5C-28EC43D03F21}" type="slidenum">
              <a:rPr lang="en-US" smtClean="0"/>
              <a:t>42</a:t>
            </a:fld>
            <a:endParaRPr lang="en-US"/>
          </a:p>
        </p:txBody>
      </p:sp>
    </p:spTree>
    <p:extLst>
      <p:ext uri="{BB962C8B-B14F-4D97-AF65-F5344CB8AC3E}">
        <p14:creationId xmlns:p14="http://schemas.microsoft.com/office/powerpoint/2010/main" val="331813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pPr marL="174708" indent="-174708" defTabSz="931774">
              <a:spcBef>
                <a:spcPts val="1223"/>
              </a:spcBef>
              <a:defRPr/>
            </a:pPr>
            <a:r>
              <a:rPr lang="en-US" dirty="0"/>
              <a:t>In the 1980’s there was just testing, no one shipped goods</a:t>
            </a:r>
            <a:r>
              <a:rPr lang="en-US" baseline="0" dirty="0"/>
              <a:t> based on their own testing results.  There was fear of being put in an unreliable status, this caution caused backlogs and delays.</a:t>
            </a:r>
            <a:endParaRPr lang="en-US" dirty="0"/>
          </a:p>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5</a:t>
            </a:fld>
            <a:endParaRPr lang="en-US" dirty="0"/>
          </a:p>
        </p:txBody>
      </p:sp>
    </p:spTree>
    <p:extLst>
      <p:ext uri="{BB962C8B-B14F-4D97-AF65-F5344CB8AC3E}">
        <p14:creationId xmlns:p14="http://schemas.microsoft.com/office/powerpoint/2010/main" val="2626995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a:t>In 1991 the source sampling era began, contractors were able to ship on their own test reports, reducing backorders.</a:t>
            </a:r>
          </a:p>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6</a:t>
            </a:fld>
            <a:endParaRPr lang="en-US" dirty="0"/>
          </a:p>
        </p:txBody>
      </p:sp>
    </p:spTree>
    <p:extLst>
      <p:ext uri="{BB962C8B-B14F-4D97-AF65-F5344CB8AC3E}">
        <p14:creationId xmlns:p14="http://schemas.microsoft.com/office/powerpoint/2010/main" val="352771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a:t>C&amp;T’s delegation of the source sampling program to the PTC was not documented until 2019.</a:t>
            </a:r>
          </a:p>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7</a:t>
            </a:fld>
            <a:endParaRPr lang="en-US" dirty="0"/>
          </a:p>
        </p:txBody>
      </p:sp>
    </p:spTree>
    <p:extLst>
      <p:ext uri="{BB962C8B-B14F-4D97-AF65-F5344CB8AC3E}">
        <p14:creationId xmlns:p14="http://schemas.microsoft.com/office/powerpoint/2010/main" val="2569838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Vendors</a:t>
            </a:r>
            <a:r>
              <a:rPr lang="en-US" baseline="0" dirty="0" smtClean="0"/>
              <a:t> seem to pay more attention to the clauses that control shade evaluation.  We believe that this is because they cannot ship on their own results.  The physical testing reports are being neglected.</a:t>
            </a:r>
            <a:endParaRPr lang="en-US" dirty="0"/>
          </a:p>
        </p:txBody>
      </p:sp>
      <p:sp>
        <p:nvSpPr>
          <p:cNvPr id="4" name="Slide Number Placeholder 3"/>
          <p:cNvSpPr>
            <a:spLocks noGrp="1"/>
          </p:cNvSpPr>
          <p:nvPr>
            <p:ph type="sldNum" sz="quarter" idx="10"/>
          </p:nvPr>
        </p:nvSpPr>
        <p:spPr/>
        <p:txBody>
          <a:bodyPr/>
          <a:lstStyle/>
          <a:p>
            <a:fld id="{E2CA5C0E-4909-4CFA-9D5C-28EC43D03F21}" type="slidenum">
              <a:rPr lang="en-US" smtClean="0"/>
              <a:t>8</a:t>
            </a:fld>
            <a:endParaRPr lang="en-US" dirty="0"/>
          </a:p>
        </p:txBody>
      </p:sp>
    </p:spTree>
    <p:extLst>
      <p:ext uri="{BB962C8B-B14F-4D97-AF65-F5344CB8AC3E}">
        <p14:creationId xmlns:p14="http://schemas.microsoft.com/office/powerpoint/2010/main" val="497936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79400"/>
            <a:ext cx="6505575" cy="4879975"/>
          </a:xfrm>
        </p:spPr>
      </p:sp>
      <p:sp>
        <p:nvSpPr>
          <p:cNvPr id="3" name="Notes Placeholder 2"/>
          <p:cNvSpPr>
            <a:spLocks noGrp="1"/>
          </p:cNvSpPr>
          <p:nvPr>
            <p:ph type="body" idx="1"/>
          </p:nvPr>
        </p:nvSpPr>
        <p:spPr/>
        <p:txBody>
          <a:bodyPr/>
          <a:lstStyle/>
          <a:p>
            <a:r>
              <a:rPr lang="en-US" dirty="0" smtClean="0"/>
              <a:t>To be successful</a:t>
            </a:r>
            <a:r>
              <a:rPr lang="en-US" baseline="0" dirty="0" smtClean="0"/>
              <a:t> in oversite we need the information that the contracts give us.  We will also let you know if we are receiving shade reports but not receiving the corresponding source report we will let you know so that contracting and QA can have the discussion with the prime. Help us find out if your suppliers are in compliance. Check your contracts for AQAR, check for shade reports, if you are wondering if we’ve received the physical reports please contact us at the paactlab mail box and ask.</a:t>
            </a:r>
            <a:endParaRPr lang="en-US" dirty="0"/>
          </a:p>
        </p:txBody>
      </p:sp>
      <p:sp>
        <p:nvSpPr>
          <p:cNvPr id="4" name="Slide Number Placeholder 3"/>
          <p:cNvSpPr>
            <a:spLocks noGrp="1"/>
          </p:cNvSpPr>
          <p:nvPr>
            <p:ph type="sldNum" sz="quarter" idx="10"/>
          </p:nvPr>
        </p:nvSpPr>
        <p:spPr/>
        <p:txBody>
          <a:bodyPr/>
          <a:lstStyle/>
          <a:p>
            <a:fld id="{E2CA5C0E-4909-4CFA-9D5C-28EC43D03F21}" type="slidenum">
              <a:rPr lang="en-US" smtClean="0"/>
              <a:t>9</a:t>
            </a:fld>
            <a:endParaRPr lang="en-US" dirty="0"/>
          </a:p>
        </p:txBody>
      </p:sp>
    </p:spTree>
    <p:extLst>
      <p:ext uri="{BB962C8B-B14F-4D97-AF65-F5344CB8AC3E}">
        <p14:creationId xmlns:p14="http://schemas.microsoft.com/office/powerpoint/2010/main" val="2432566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dirty="0"/>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dirty="0"/>
          </a:p>
        </p:txBody>
      </p:sp>
    </p:spTree>
    <p:extLst>
      <p:ext uri="{BB962C8B-B14F-4D97-AF65-F5344CB8AC3E}">
        <p14:creationId xmlns:p14="http://schemas.microsoft.com/office/powerpoint/2010/main" val="235509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AA28105-DB54-4008-9890-330AA1779F2E}"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3"/>
          </p:nvPr>
        </p:nvSpPr>
        <p:spPr>
          <a:xfrm>
            <a:off x="398352" y="1385196"/>
            <a:ext cx="8338242" cy="48073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58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AA28105-DB54-4008-9890-330AA1779F2E}"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3"/>
          </p:nvPr>
        </p:nvSpPr>
        <p:spPr>
          <a:xfrm>
            <a:off x="398352" y="1385196"/>
            <a:ext cx="8338242" cy="48073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600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AA28105-DB54-4008-9890-330AA1779F2E}"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3"/>
          </p:nvPr>
        </p:nvSpPr>
        <p:spPr>
          <a:xfrm>
            <a:off x="398352" y="1385196"/>
            <a:ext cx="8338242" cy="48073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4376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AA28105-DB54-4008-9890-330AA1779F2E}"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3"/>
          </p:nvPr>
        </p:nvSpPr>
        <p:spPr>
          <a:xfrm>
            <a:off x="398352" y="1385196"/>
            <a:ext cx="8338242" cy="48073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9401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dirty="0"/>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dirty="0"/>
          </a:p>
        </p:txBody>
      </p:sp>
    </p:spTree>
    <p:extLst>
      <p:ext uri="{BB962C8B-B14F-4D97-AF65-F5344CB8AC3E}">
        <p14:creationId xmlns:p14="http://schemas.microsoft.com/office/powerpoint/2010/main" val="6403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91940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dirty="0"/>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dirty="0"/>
              <a:t>Source:  Of any significant figures</a:t>
            </a:r>
            <a:br>
              <a:rPr lang="en-US" dirty="0"/>
            </a:br>
            <a:r>
              <a:rPr lang="en-US" dirty="0"/>
              <a:t>As of Civilian Date (i.e. Month 00, 20YY)</a:t>
            </a:r>
          </a:p>
        </p:txBody>
      </p:sp>
    </p:spTree>
    <p:extLst>
      <p:ext uri="{BB962C8B-B14F-4D97-AF65-F5344CB8AC3E}">
        <p14:creationId xmlns:p14="http://schemas.microsoft.com/office/powerpoint/2010/main" val="423937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dirty="0"/>
              <a:t>Source:  Of any significant figures</a:t>
            </a:r>
            <a:br>
              <a:rPr lang="en-US" dirty="0"/>
            </a:br>
            <a:r>
              <a:rPr lang="en-US" dirty="0"/>
              <a:t>As of Civilian Date (i.e. Month 00, 20YY)</a:t>
            </a:r>
          </a:p>
        </p:txBody>
      </p:sp>
    </p:spTree>
    <p:extLst>
      <p:ext uri="{BB962C8B-B14F-4D97-AF65-F5344CB8AC3E}">
        <p14:creationId xmlns:p14="http://schemas.microsoft.com/office/powerpoint/2010/main" val="184639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dirty="0"/>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dirty="0"/>
              <a:t>Source:  Of any significant figures</a:t>
            </a:r>
            <a:br>
              <a:rPr lang="en-US" dirty="0"/>
            </a:br>
            <a:r>
              <a:rPr lang="en-US" dirty="0"/>
              <a:t>As of Civilian Date (i.e. Month 00, 20YY)</a:t>
            </a:r>
          </a:p>
        </p:txBody>
      </p:sp>
    </p:spTree>
    <p:extLst>
      <p:ext uri="{BB962C8B-B14F-4D97-AF65-F5344CB8AC3E}">
        <p14:creationId xmlns:p14="http://schemas.microsoft.com/office/powerpoint/2010/main" val="358037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dirty="0"/>
              <a:t>Source:  Of any significant figures</a:t>
            </a:r>
            <a:br>
              <a:rPr lang="en-US" dirty="0"/>
            </a:br>
            <a:r>
              <a:rPr lang="en-US" dirty="0"/>
              <a:t>As of Civilian Date (i.e. Month 00, 20YY)</a:t>
            </a:r>
          </a:p>
        </p:txBody>
      </p:sp>
    </p:spTree>
    <p:extLst>
      <p:ext uri="{BB962C8B-B14F-4D97-AF65-F5344CB8AC3E}">
        <p14:creationId xmlns:p14="http://schemas.microsoft.com/office/powerpoint/2010/main" val="282075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52698" y="1453896"/>
            <a:ext cx="4038604" cy="4770004"/>
          </a:xfrm>
          <a:prstGeom prst="rect">
            <a:avLst/>
          </a:prstGeom>
        </p:spPr>
      </p:pic>
    </p:spTree>
    <p:extLst>
      <p:ext uri="{BB962C8B-B14F-4D97-AF65-F5344CB8AC3E}">
        <p14:creationId xmlns:p14="http://schemas.microsoft.com/office/powerpoint/2010/main" val="377892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2"/>
            <a:ext cx="603249" cy="365125"/>
          </a:xfrm>
          <a:prstGeom prst="rect">
            <a:avLst/>
          </a:prstGeom>
        </p:spPr>
        <p:txBody>
          <a:bodyPr vert="horz" lIns="91440" tIns="45720" rIns="91440" bIns="45720" rtlCol="0" anchor="ctr"/>
          <a:lstStyle>
            <a:lvl1pPr algn="r">
              <a:defRPr sz="105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7200" y="1097280"/>
            <a:ext cx="8229600" cy="5120640"/>
          </a:xfrm>
          <a:prstGeom prst="rect">
            <a:avLst/>
          </a:prstGeom>
        </p:spPr>
        <p:txBody>
          <a:bodyPr/>
          <a:lstStyle>
            <a:lvl1pPr marL="171450" indent="-171450">
              <a:spcBef>
                <a:spcPts val="0"/>
              </a:spcBef>
              <a:spcAft>
                <a:spcPts val="450"/>
              </a:spcAft>
              <a:defRPr sz="2100">
                <a:latin typeface="Times New Roman" panose="02020603050405020304" pitchFamily="18" charset="0"/>
                <a:cs typeface="Times New Roman" panose="02020603050405020304" pitchFamily="18" charset="0"/>
              </a:defRPr>
            </a:lvl1pPr>
            <a:lvl2pPr marL="514350" indent="-171450">
              <a:spcBef>
                <a:spcPts val="0"/>
              </a:spcBef>
              <a:spcAft>
                <a:spcPts val="450"/>
              </a:spcAft>
              <a:defRPr sz="1800">
                <a:latin typeface="Times New Roman" panose="02020603050405020304" pitchFamily="18" charset="0"/>
                <a:cs typeface="Times New Roman" panose="02020603050405020304" pitchFamily="18" charset="0"/>
              </a:defRPr>
            </a:lvl2pPr>
            <a:lvl3pPr>
              <a:spcBef>
                <a:spcPts val="0"/>
              </a:spcBef>
              <a:spcAft>
                <a:spcPts val="450"/>
              </a:spcAft>
              <a:defRPr sz="1500">
                <a:latin typeface="Times New Roman" panose="02020603050405020304" pitchFamily="18" charset="0"/>
                <a:cs typeface="Times New Roman" panose="02020603050405020304" pitchFamily="18" charset="0"/>
              </a:defRPr>
            </a:lvl3pPr>
            <a:lvl4pPr>
              <a:spcBef>
                <a:spcPts val="0"/>
              </a:spcBef>
              <a:spcAft>
                <a:spcPts val="450"/>
              </a:spcAft>
              <a:defRPr sz="1350">
                <a:latin typeface="Times New Roman" panose="02020603050405020304" pitchFamily="18" charset="0"/>
                <a:cs typeface="Times New Roman" panose="02020603050405020304" pitchFamily="18" charset="0"/>
              </a:defRPr>
            </a:lvl4pPr>
            <a:lvl5pPr>
              <a:spcBef>
                <a:spcPts val="0"/>
              </a:spcBef>
              <a:spcAft>
                <a:spcPts val="450"/>
              </a:spcAft>
              <a:defRPr sz="1350">
                <a:latin typeface="Times New Roman" panose="02020603050405020304" pitchFamily="18" charset="0"/>
                <a:cs typeface="Times New Roman" panose="02020603050405020304"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104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7010400" y="6492875"/>
            <a:ext cx="2133600" cy="365125"/>
          </a:xfrm>
          <a:prstGeom prst="rect">
            <a:avLst/>
          </a:prstGeom>
        </p:spPr>
        <p:txBody>
          <a:bodyPr anchor="ctr"/>
          <a:lstStyle>
            <a:lvl1pPr>
              <a:defRPr/>
            </a:lvl1pPr>
          </a:lstStyle>
          <a:p>
            <a:pPr algn="r">
              <a:defRPr/>
            </a:pPr>
            <a:fld id="{3145D93F-16FB-4D82-B935-E87261EB5024}" type="slidenum">
              <a:rPr lang="en-US" sz="1200" smtClean="0">
                <a:solidFill>
                  <a:prstClr val="black">
                    <a:tint val="75000"/>
                  </a:prstClr>
                </a:solidFill>
              </a:rPr>
              <a:pPr algn="r">
                <a:defRPr/>
              </a:pPr>
              <a:t>‹#›</a:t>
            </a:fld>
            <a:endParaRPr lang="en-US" sz="1200" dirty="0">
              <a:solidFill>
                <a:prstClr val="black">
                  <a:tint val="75000"/>
                </a:prstClr>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5pPr>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p:nvPr>
        </p:nvSpPr>
        <p:spPr>
          <a:xfrm>
            <a:off x="457200" y="274638"/>
            <a:ext cx="8229600" cy="1143000"/>
          </a:xfrm>
          <a:prstGeom prst="rect">
            <a:avLst/>
          </a:prstGeom>
        </p:spPr>
        <p:txBody>
          <a:bodyPr/>
          <a:lstStyle>
            <a:lvl1pPr>
              <a:defRPr sz="3400"/>
            </a:lvl1pPr>
          </a:lstStyle>
          <a:p>
            <a:r>
              <a:rPr lang="en-US" dirty="0" smtClean="0"/>
              <a:t>Click to edit Master title style</a:t>
            </a:r>
          </a:p>
        </p:txBody>
      </p:sp>
    </p:spTree>
    <p:extLst>
      <p:ext uri="{BB962C8B-B14F-4D97-AF65-F5344CB8AC3E}">
        <p14:creationId xmlns:p14="http://schemas.microsoft.com/office/powerpoint/2010/main" val="3393661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26010" y="1737360"/>
            <a:ext cx="8017990" cy="4754880"/>
          </a:xfrm>
          <a:prstGeom prst="rect">
            <a:avLst/>
          </a:prstGeom>
        </p:spPr>
      </p:pic>
      <p:pic>
        <p:nvPicPr>
          <p:cNvPr id="7" name="Picture 6">
            <a:extLst>
              <a:ext uri="{FF2B5EF4-FFF2-40B4-BE49-F238E27FC236}">
                <a16:creationId xmlns:a16="http://schemas.microsoft.com/office/drawing/2014/main" id="{2E325253-B71B-4FFE-8D76-5338A935DA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120"/>
            <a:ext cx="9143244" cy="1731120"/>
          </a:xfrm>
          <a:prstGeom prst="rect">
            <a:avLst/>
          </a:prstGeom>
        </p:spPr>
      </p:pic>
      <p:sp>
        <p:nvSpPr>
          <p:cNvPr id="8" name="TextBox 7">
            <a:extLst>
              <a:ext uri="{FF2B5EF4-FFF2-40B4-BE49-F238E27FC236}">
                <a16:creationId xmlns:a16="http://schemas.microsoft.com/office/drawing/2014/main" id="{B9F80933-4319-45A8-8E9A-2810618134A6}"/>
              </a:ext>
            </a:extLst>
          </p:cNvPr>
          <p:cNvSpPr txBox="1"/>
          <p:nvPr userDrawn="1"/>
        </p:nvSpPr>
        <p:spPr>
          <a:xfrm>
            <a:off x="4419600" y="880421"/>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dirty="0">
              <a:ln>
                <a:noFill/>
              </a:ln>
              <a:solidFill>
                <a:prstClr val="white"/>
              </a:solidFill>
              <a:effectLst/>
              <a:uLnTx/>
              <a:uFillTx/>
              <a:latin typeface="+mj-lt"/>
              <a:ea typeface="+mn-ea"/>
              <a:cs typeface="+mn-cs"/>
            </a:endParaRPr>
          </a:p>
        </p:txBody>
      </p:sp>
      <p:pic>
        <p:nvPicPr>
          <p:cNvPr id="9" name="Picture 8">
            <a:extLst>
              <a:ext uri="{FF2B5EF4-FFF2-40B4-BE49-F238E27FC236}">
                <a16:creationId xmlns:a16="http://schemas.microsoft.com/office/drawing/2014/main" id="{AE7D0B00-137F-49FB-A420-185BD67CB9E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2450692">
            <a:off x="8006207" y="201966"/>
            <a:ext cx="1031777" cy="773833"/>
          </a:xfrm>
          <a:prstGeom prst="rect">
            <a:avLst/>
          </a:prstGeom>
        </p:spPr>
      </p:pic>
      <p:sp>
        <p:nvSpPr>
          <p:cNvPr id="4" name="TextBox 3"/>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white"/>
                </a:solidFill>
                <a:effectLst/>
                <a:uLnTx/>
                <a:uFillTx/>
                <a:latin typeface="+mn-lt"/>
                <a:ea typeface="+mn-ea"/>
                <a:cs typeface="+mn-cs"/>
              </a:rPr>
              <a:t>Warfighter Always</a:t>
            </a:r>
            <a:endParaRPr lang="en-US" sz="1200" dirty="0"/>
          </a:p>
        </p:txBody>
      </p:sp>
      <p:sp>
        <p:nvSpPr>
          <p:cNvPr id="5" name="TextBox 4">
            <a:extLst>
              <a:ext uri="{FF2B5EF4-FFF2-40B4-BE49-F238E27FC236}">
                <a16:creationId xmlns:a16="http://schemas.microsoft.com/office/drawing/2014/main" id="{BB791B3D-D185-4D9E-98E9-03E0D31CCCD7}"/>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dirty="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spTree>
    <p:extLst>
      <p:ext uri="{BB962C8B-B14F-4D97-AF65-F5344CB8AC3E}">
        <p14:creationId xmlns:p14="http://schemas.microsoft.com/office/powerpoint/2010/main" val="4256363151"/>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endParaRPr lang="en-US" dirty="0"/>
          </a:p>
        </p:txBody>
      </p:sp>
      <p:pic>
        <p:nvPicPr>
          <p:cNvPr id="7" name="Picture 6">
            <a:extLst>
              <a:ext uri="{FF2B5EF4-FFF2-40B4-BE49-F238E27FC236}">
                <a16:creationId xmlns:a16="http://schemas.microsoft.com/office/drawing/2014/main" id="{7894E134-A19D-4884-8B7F-7893412C22B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dirty="0"/>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dirty="0"/>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dirty="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white"/>
                </a:solidFill>
                <a:effectLst/>
                <a:uLnTx/>
                <a:uFillTx/>
                <a:latin typeface="+mn-lt"/>
                <a:ea typeface="+mn-ea"/>
                <a:cs typeface="+mn-cs"/>
              </a:rPr>
              <a:t>Warfighter Always</a:t>
            </a:r>
            <a:endParaRPr lang="en-US" sz="1200" dirty="0"/>
          </a:p>
        </p:txBody>
      </p:sp>
    </p:spTree>
    <p:extLst>
      <p:ext uri="{BB962C8B-B14F-4D97-AF65-F5344CB8AC3E}">
        <p14:creationId xmlns:p14="http://schemas.microsoft.com/office/powerpoint/2010/main" val="3305290197"/>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6" r:id="rId3"/>
    <p:sldLayoutId id="2147483677" r:id="rId4"/>
    <p:sldLayoutId id="2147483681" r:id="rId5"/>
    <p:sldLayoutId id="2147483694" r:id="rId6"/>
    <p:sldLayoutId id="2147483700" r:id="rId7"/>
    <p:sldLayoutId id="2147483701" r:id="rId8"/>
    <p:sldLayoutId id="2147483702" r:id="rId9"/>
    <p:sldLayoutId id="2147483703" r:id="rId10"/>
    <p:sldLayoutId id="2147483704" r:id="rId11"/>
    <p:sldLayoutId id="2147483705" r:id="rId12"/>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26010" y="1737360"/>
            <a:ext cx="8017990" cy="4754880"/>
          </a:xfrm>
          <a:prstGeom prst="rect">
            <a:avLst/>
          </a:prstGeom>
        </p:spPr>
      </p:pic>
      <p:pic>
        <p:nvPicPr>
          <p:cNvPr id="7" name="Picture 6">
            <a:extLst>
              <a:ext uri="{FF2B5EF4-FFF2-40B4-BE49-F238E27FC236}">
                <a16:creationId xmlns:a16="http://schemas.microsoft.com/office/drawing/2014/main" id="{2E325253-B71B-4FFE-8D76-5338A935DA2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9143244" cy="1767694"/>
          </a:xfrm>
          <a:prstGeom prst="rect">
            <a:avLst/>
          </a:prstGeom>
        </p:spPr>
      </p:pic>
      <p:sp>
        <p:nvSpPr>
          <p:cNvPr id="8" name="TextBox 7">
            <a:extLst>
              <a:ext uri="{FF2B5EF4-FFF2-40B4-BE49-F238E27FC236}">
                <a16:creationId xmlns:a16="http://schemas.microsoft.com/office/drawing/2014/main" id="{B9F80933-4319-45A8-8E9A-2810618134A6}"/>
              </a:ext>
            </a:extLst>
          </p:cNvPr>
          <p:cNvSpPr txBox="1"/>
          <p:nvPr userDrawn="1"/>
        </p:nvSpPr>
        <p:spPr>
          <a:xfrm>
            <a:off x="4419600" y="880421"/>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prstClr val="white"/>
                </a:solidFill>
                <a:effectLst/>
                <a:uLnTx/>
                <a:uFillTx/>
                <a:latin typeface="+mj-lt"/>
                <a:ea typeface="+mn-ea"/>
                <a:cs typeface="+mn-cs"/>
              </a:rPr>
              <a:t>Warfighter Always</a:t>
            </a:r>
          </a:p>
        </p:txBody>
      </p:sp>
      <p:pic>
        <p:nvPicPr>
          <p:cNvPr id="9" name="Picture 8">
            <a:extLst>
              <a:ext uri="{FF2B5EF4-FFF2-40B4-BE49-F238E27FC236}">
                <a16:creationId xmlns:a16="http://schemas.microsoft.com/office/drawing/2014/main" id="{AE7D0B00-137F-49FB-A420-185BD67CB9E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2450692">
            <a:off x="8006207" y="201966"/>
            <a:ext cx="1031777" cy="773833"/>
          </a:xfrm>
          <a:prstGeom prst="rect">
            <a:avLst/>
          </a:prstGeom>
        </p:spPr>
      </p:pic>
    </p:spTree>
    <p:extLst>
      <p:ext uri="{BB962C8B-B14F-4D97-AF65-F5344CB8AC3E}">
        <p14:creationId xmlns:p14="http://schemas.microsoft.com/office/powerpoint/2010/main" val="1585833345"/>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ctr"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mailto:Jamie.Hieber@dla.mil"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mailto:Myriam.Cuadra@dla.mil" TargetMode="External"/><Relationship Id="rId5" Type="http://schemas.openxmlformats.org/officeDocument/2006/relationships/hyperlink" Target="mailto:Uraina.Gray-scully@dla.mil" TargetMode="External"/><Relationship Id="rId4" Type="http://schemas.openxmlformats.org/officeDocument/2006/relationships/hyperlink" Target="mailto:Jessica.Raushel@dla.mil"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920067"/>
            <a:ext cx="4114800" cy="1097280"/>
          </a:xfrm>
        </p:spPr>
        <p:txBody>
          <a:bodyPr>
            <a:normAutofit fontScale="90000"/>
          </a:bodyPr>
          <a:lstStyle/>
          <a:p>
            <a:r>
              <a:rPr lang="en-US" dirty="0">
                <a:solidFill>
                  <a:srgbClr val="002060"/>
                </a:solidFill>
              </a:rPr>
              <a:t>Clothing &amp; Textiles’</a:t>
            </a:r>
            <a:br>
              <a:rPr lang="en-US" dirty="0">
                <a:solidFill>
                  <a:srgbClr val="002060"/>
                </a:solidFill>
              </a:rPr>
            </a:br>
            <a:r>
              <a:rPr lang="en-US" dirty="0">
                <a:solidFill>
                  <a:srgbClr val="002060"/>
                </a:solidFill>
              </a:rPr>
              <a:t>Source Sampling </a:t>
            </a:r>
            <a:r>
              <a:rPr lang="en-US" dirty="0" smtClean="0">
                <a:solidFill>
                  <a:srgbClr val="002060"/>
                </a:solidFill>
              </a:rPr>
              <a:t>Program For Dress and Heraldics</a:t>
            </a:r>
            <a:br>
              <a:rPr lang="en-US" dirty="0" smtClean="0">
                <a:solidFill>
                  <a:srgbClr val="002060"/>
                </a:solidFill>
              </a:rPr>
            </a:br>
            <a:endParaRPr lang="en-US" dirty="0">
              <a:solidFill>
                <a:srgbClr val="002060"/>
              </a:solidFill>
            </a:endParaRPr>
          </a:p>
        </p:txBody>
      </p:sp>
      <p:sp>
        <p:nvSpPr>
          <p:cNvPr id="3" name="Subtitle 2"/>
          <p:cNvSpPr>
            <a:spLocks noGrp="1"/>
          </p:cNvSpPr>
          <p:nvPr>
            <p:ph type="subTitle" idx="1"/>
          </p:nvPr>
        </p:nvSpPr>
        <p:spPr>
          <a:xfrm>
            <a:off x="182880" y="5199017"/>
            <a:ext cx="4114800" cy="1097280"/>
          </a:xfrm>
        </p:spPr>
        <p:txBody>
          <a:bodyPr/>
          <a:lstStyle/>
          <a:p>
            <a:r>
              <a:rPr lang="en-US" dirty="0" smtClean="0">
                <a:solidFill>
                  <a:srgbClr val="002060"/>
                </a:solidFill>
              </a:rPr>
              <a:t>14 </a:t>
            </a:r>
            <a:r>
              <a:rPr lang="en-US" dirty="0">
                <a:solidFill>
                  <a:srgbClr val="002060"/>
                </a:solidFill>
              </a:rPr>
              <a:t>April 2021</a:t>
            </a:r>
          </a:p>
        </p:txBody>
      </p:sp>
    </p:spTree>
    <p:extLst>
      <p:ext uri="{BB962C8B-B14F-4D97-AF65-F5344CB8AC3E}">
        <p14:creationId xmlns:p14="http://schemas.microsoft.com/office/powerpoint/2010/main" val="23274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lowchart: Alternate Process 29">
            <a:extLst>
              <a:ext uri="{FF2B5EF4-FFF2-40B4-BE49-F238E27FC236}">
                <a16:creationId xmlns:a16="http://schemas.microsoft.com/office/drawing/2014/main" id="{DD0DF562-9BEB-4F80-9304-96FA32922AA6}"/>
              </a:ext>
            </a:extLst>
          </p:cNvPr>
          <p:cNvSpPr/>
          <p:nvPr/>
        </p:nvSpPr>
        <p:spPr>
          <a:xfrm>
            <a:off x="5114732" y="3020406"/>
            <a:ext cx="1267680" cy="664935"/>
          </a:xfrm>
          <a:prstGeom prst="flowChartAlternateProcess">
            <a:avLst/>
          </a:prstGeom>
          <a:solidFill>
            <a:schemeClr val="accent2">
              <a:lumMod val="20000"/>
              <a:lumOff val="80000"/>
            </a:schemeClr>
          </a:solidFill>
          <a:ln w="25400" cap="flat" cmpd="sng" algn="ctr">
            <a:solidFill>
              <a:srgbClr val="F79646">
                <a:lumMod val="75000"/>
              </a:srgbClr>
            </a:solidFill>
            <a:prstDash val="solid"/>
          </a:ln>
          <a:effectLst/>
        </p:spPr>
        <p:txBody>
          <a:bodyPr rtlCol="0" anchor="ctr"/>
          <a:lstStyle/>
          <a:p>
            <a:pPr algn="ctr" defTabSz="914400">
              <a:defRPr/>
            </a:pPr>
            <a:endParaRPr lang="en-US" kern="0" dirty="0">
              <a:solidFill>
                <a:prstClr val="white"/>
              </a:solidFill>
              <a:latin typeface="Calibri"/>
            </a:endParaRPr>
          </a:p>
        </p:txBody>
      </p:sp>
      <p:sp>
        <p:nvSpPr>
          <p:cNvPr id="31" name="TextBox 30">
            <a:extLst>
              <a:ext uri="{FF2B5EF4-FFF2-40B4-BE49-F238E27FC236}">
                <a16:creationId xmlns:a16="http://schemas.microsoft.com/office/drawing/2014/main" id="{B42D3B3D-B019-4C22-BD34-F8CFB6DF03A6}"/>
              </a:ext>
            </a:extLst>
          </p:cNvPr>
          <p:cNvSpPr txBox="1"/>
          <p:nvPr/>
        </p:nvSpPr>
        <p:spPr>
          <a:xfrm>
            <a:off x="5114732" y="3039010"/>
            <a:ext cx="1251637" cy="646331"/>
          </a:xfrm>
          <a:prstGeom prst="rect">
            <a:avLst/>
          </a:prstGeom>
          <a:noFill/>
        </p:spPr>
        <p:txBody>
          <a:bodyPr wrap="square" rtlCol="0">
            <a:spAutoFit/>
          </a:bodyPr>
          <a:lstStyle/>
          <a:p>
            <a:pPr algn="ctr" defTabSz="914400">
              <a:defRPr/>
            </a:pPr>
            <a:r>
              <a:rPr lang="en-US" kern="0" dirty="0">
                <a:solidFill>
                  <a:prstClr val="black"/>
                </a:solidFill>
                <a:latin typeface="Calibri"/>
              </a:rPr>
              <a:t>Testing complete</a:t>
            </a:r>
          </a:p>
        </p:txBody>
      </p:sp>
      <p:sp>
        <p:nvSpPr>
          <p:cNvPr id="80" name="Flowchart: Alternate Process 79">
            <a:extLst>
              <a:ext uri="{FF2B5EF4-FFF2-40B4-BE49-F238E27FC236}">
                <a16:creationId xmlns:a16="http://schemas.microsoft.com/office/drawing/2014/main" id="{313754E9-D519-4EE8-A2BD-AC40AA67EA45}"/>
              </a:ext>
            </a:extLst>
          </p:cNvPr>
          <p:cNvSpPr/>
          <p:nvPr/>
        </p:nvSpPr>
        <p:spPr>
          <a:xfrm>
            <a:off x="2611961" y="4349141"/>
            <a:ext cx="1419102" cy="715456"/>
          </a:xfrm>
          <a:prstGeom prst="flowChartAlternateProcess">
            <a:avLst/>
          </a:prstGeom>
          <a:solidFill>
            <a:srgbClr val="E4D3F5"/>
          </a:solidFill>
          <a:ln w="25400" cap="flat" cmpd="sng" algn="ctr">
            <a:solidFill>
              <a:srgbClr val="521F84"/>
            </a:solidFill>
            <a:prstDash val="solid"/>
          </a:ln>
          <a:effectLst/>
        </p:spPr>
        <p:txBody>
          <a:bodyPr rtlCol="0" anchor="ctr"/>
          <a:lstStyle/>
          <a:p>
            <a:pPr algn="ctr" defTabSz="914400">
              <a:defRPr/>
            </a:pPr>
            <a:endParaRPr lang="en-US" kern="0" dirty="0">
              <a:solidFill>
                <a:prstClr val="white"/>
              </a:solidFill>
              <a:latin typeface="Calibri"/>
            </a:endParaRPr>
          </a:p>
        </p:txBody>
      </p:sp>
      <p:sp>
        <p:nvSpPr>
          <p:cNvPr id="68" name="Flowchart: Alternate Process 67">
            <a:extLst>
              <a:ext uri="{FF2B5EF4-FFF2-40B4-BE49-F238E27FC236}">
                <a16:creationId xmlns:a16="http://schemas.microsoft.com/office/drawing/2014/main" id="{1B7B22A3-AE15-4637-B5B7-8C3750568926}"/>
              </a:ext>
            </a:extLst>
          </p:cNvPr>
          <p:cNvSpPr/>
          <p:nvPr/>
        </p:nvSpPr>
        <p:spPr>
          <a:xfrm>
            <a:off x="640007" y="1472659"/>
            <a:ext cx="1758141" cy="960617"/>
          </a:xfrm>
          <a:prstGeom prst="flowChartAlternateProcess">
            <a:avLst/>
          </a:prstGeom>
          <a:solidFill>
            <a:schemeClr val="accent6">
              <a:lumMod val="20000"/>
              <a:lumOff val="80000"/>
            </a:schemeClr>
          </a:solidFill>
          <a:ln w="25400" cap="flat" cmpd="sng" algn="ctr">
            <a:solidFill>
              <a:schemeClr val="accent6"/>
            </a:solidFill>
            <a:prstDash val="solid"/>
          </a:ln>
          <a:effectLst/>
        </p:spPr>
        <p:txBody>
          <a:bodyPr rtlCol="0" anchor="ctr"/>
          <a:lstStyle/>
          <a:p>
            <a:pPr algn="ctr" defTabSz="914400">
              <a:defRPr/>
            </a:pPr>
            <a:endParaRPr lang="en-US" kern="0" dirty="0">
              <a:solidFill>
                <a:prstClr val="white"/>
              </a:solidFill>
              <a:latin typeface="Calibri"/>
            </a:endParaRPr>
          </a:p>
        </p:txBody>
      </p:sp>
      <p:sp>
        <p:nvSpPr>
          <p:cNvPr id="69" name="TextBox 68">
            <a:extLst>
              <a:ext uri="{FF2B5EF4-FFF2-40B4-BE49-F238E27FC236}">
                <a16:creationId xmlns:a16="http://schemas.microsoft.com/office/drawing/2014/main" id="{0E182B28-9CEF-4FBC-8D5B-AC6FF81F67BA}"/>
              </a:ext>
            </a:extLst>
          </p:cNvPr>
          <p:cNvSpPr txBox="1"/>
          <p:nvPr/>
        </p:nvSpPr>
        <p:spPr>
          <a:xfrm>
            <a:off x="640007" y="1493444"/>
            <a:ext cx="1816274" cy="923330"/>
          </a:xfrm>
          <a:prstGeom prst="rect">
            <a:avLst/>
          </a:prstGeom>
          <a:noFill/>
        </p:spPr>
        <p:txBody>
          <a:bodyPr wrap="square" rtlCol="0">
            <a:spAutoFit/>
          </a:bodyPr>
          <a:lstStyle/>
          <a:p>
            <a:pPr algn="ctr" defTabSz="914400">
              <a:defRPr/>
            </a:pPr>
            <a:r>
              <a:rPr lang="en-US" kern="0" dirty="0">
                <a:solidFill>
                  <a:prstClr val="black"/>
                </a:solidFill>
                <a:latin typeface="Calibri"/>
              </a:rPr>
              <a:t>Request</a:t>
            </a:r>
          </a:p>
          <a:p>
            <a:pPr algn="ctr" defTabSz="914400">
              <a:defRPr/>
            </a:pPr>
            <a:r>
              <a:rPr lang="en-US" kern="0" dirty="0">
                <a:solidFill>
                  <a:prstClr val="black"/>
                </a:solidFill>
                <a:latin typeface="Calibri"/>
              </a:rPr>
              <a:t>Place(s) of Performance </a:t>
            </a:r>
          </a:p>
        </p:txBody>
      </p:sp>
      <p:sp>
        <p:nvSpPr>
          <p:cNvPr id="2" name="Title 1"/>
          <p:cNvSpPr>
            <a:spLocks noGrp="1"/>
          </p:cNvSpPr>
          <p:nvPr>
            <p:ph type="title"/>
          </p:nvPr>
        </p:nvSpPr>
        <p:spPr/>
        <p:txBody>
          <a:bodyPr/>
          <a:lstStyle/>
          <a:p>
            <a:r>
              <a:rPr lang="en-US" spc="-5" dirty="0">
                <a:latin typeface="Times New Roman" panose="02020603050405020304" pitchFamily="18" charset="0"/>
                <a:cs typeface="Times New Roman" panose="02020603050405020304" pitchFamily="18" charset="0"/>
              </a:rPr>
              <a:t>10,000 ft View</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70353F-5ECB-4B50-B3EA-C871EA4E3F32}" type="slidenum">
              <a:rPr lang="en-US" smtClean="0"/>
              <a:t>10</a:t>
            </a:fld>
            <a:endParaRPr lang="en-US" dirty="0"/>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sp>
        <p:nvSpPr>
          <p:cNvPr id="21" name="Flowchart: Alternate Process 20">
            <a:extLst>
              <a:ext uri="{FF2B5EF4-FFF2-40B4-BE49-F238E27FC236}">
                <a16:creationId xmlns:a16="http://schemas.microsoft.com/office/drawing/2014/main" id="{E589D8DA-C8AC-4B9E-8712-F0CC0B8ED03B}"/>
              </a:ext>
            </a:extLst>
          </p:cNvPr>
          <p:cNvSpPr/>
          <p:nvPr/>
        </p:nvSpPr>
        <p:spPr>
          <a:xfrm>
            <a:off x="6944628" y="1431089"/>
            <a:ext cx="1219200" cy="964900"/>
          </a:xfrm>
          <a:prstGeom prst="flowChartAlternateProcess">
            <a:avLst/>
          </a:prstGeom>
          <a:solidFill>
            <a:schemeClr val="accent2">
              <a:lumMod val="20000"/>
              <a:lumOff val="80000"/>
            </a:schemeClr>
          </a:solidFill>
          <a:ln w="25400" cap="flat" cmpd="sng" algn="ctr">
            <a:solidFill>
              <a:srgbClr val="F79646">
                <a:lumMod val="75000"/>
              </a:srgbClr>
            </a:solidFill>
            <a:prstDash val="solid"/>
          </a:ln>
          <a:effectLst/>
        </p:spPr>
        <p:txBody>
          <a:bodyPr rtlCol="0" anchor="ctr"/>
          <a:lstStyle/>
          <a:p>
            <a:pPr algn="ctr" defTabSz="914400">
              <a:defRPr/>
            </a:pPr>
            <a:endParaRPr lang="en-US" kern="0" dirty="0">
              <a:solidFill>
                <a:prstClr val="white"/>
              </a:solidFill>
              <a:latin typeface="Calibri"/>
            </a:endParaRPr>
          </a:p>
        </p:txBody>
      </p:sp>
      <p:sp>
        <p:nvSpPr>
          <p:cNvPr id="23" name="TextBox 22">
            <a:extLst>
              <a:ext uri="{FF2B5EF4-FFF2-40B4-BE49-F238E27FC236}">
                <a16:creationId xmlns:a16="http://schemas.microsoft.com/office/drawing/2014/main" id="{237687AA-CBDB-4F84-8D45-C70ED1F7411D}"/>
              </a:ext>
            </a:extLst>
          </p:cNvPr>
          <p:cNvSpPr txBox="1"/>
          <p:nvPr/>
        </p:nvSpPr>
        <p:spPr>
          <a:xfrm>
            <a:off x="6966218" y="1472659"/>
            <a:ext cx="1149484" cy="923330"/>
          </a:xfrm>
          <a:prstGeom prst="rect">
            <a:avLst/>
          </a:prstGeom>
          <a:noFill/>
        </p:spPr>
        <p:txBody>
          <a:bodyPr wrap="square" rtlCol="0">
            <a:spAutoFit/>
          </a:bodyPr>
          <a:lstStyle/>
          <a:p>
            <a:pPr algn="ctr" defTabSz="914400">
              <a:defRPr/>
            </a:pPr>
            <a:r>
              <a:rPr lang="en-US" kern="0" dirty="0">
                <a:solidFill>
                  <a:prstClr val="black"/>
                </a:solidFill>
                <a:latin typeface="Calibri"/>
              </a:rPr>
              <a:t>SSSR</a:t>
            </a:r>
          </a:p>
          <a:p>
            <a:pPr algn="ctr" defTabSz="914400">
              <a:defRPr/>
            </a:pPr>
            <a:r>
              <a:rPr lang="en-US" kern="0" dirty="0">
                <a:solidFill>
                  <a:prstClr val="black"/>
                </a:solidFill>
                <a:latin typeface="Calibri"/>
              </a:rPr>
              <a:t>selects samples </a:t>
            </a:r>
          </a:p>
        </p:txBody>
      </p:sp>
      <p:sp>
        <p:nvSpPr>
          <p:cNvPr id="26" name="Flowchart: Alternate Process 25">
            <a:extLst>
              <a:ext uri="{FF2B5EF4-FFF2-40B4-BE49-F238E27FC236}">
                <a16:creationId xmlns:a16="http://schemas.microsoft.com/office/drawing/2014/main" id="{DA5FB68D-0E2D-492C-8257-EE36823F7463}"/>
              </a:ext>
            </a:extLst>
          </p:cNvPr>
          <p:cNvSpPr/>
          <p:nvPr/>
        </p:nvSpPr>
        <p:spPr>
          <a:xfrm>
            <a:off x="6796796" y="2856922"/>
            <a:ext cx="1596956" cy="969264"/>
          </a:xfrm>
          <a:prstGeom prst="flowChartAlternateProcess">
            <a:avLst/>
          </a:prstGeom>
          <a:solidFill>
            <a:schemeClr val="accent2">
              <a:lumMod val="20000"/>
              <a:lumOff val="80000"/>
            </a:schemeClr>
          </a:solidFill>
          <a:ln w="25400" cap="flat" cmpd="sng" algn="ctr">
            <a:solidFill>
              <a:srgbClr val="F79646">
                <a:lumMod val="75000"/>
              </a:srgbClr>
            </a:solidFill>
            <a:prstDash val="solid"/>
          </a:ln>
          <a:effectLst/>
        </p:spPr>
        <p:txBody>
          <a:bodyPr rtlCol="0" anchor="ctr"/>
          <a:lstStyle/>
          <a:p>
            <a:pPr algn="ctr" defTabSz="914400">
              <a:defRPr/>
            </a:pPr>
            <a:endParaRPr lang="en-US" kern="0" dirty="0">
              <a:solidFill>
                <a:prstClr val="white"/>
              </a:solidFill>
              <a:latin typeface="Calibri"/>
            </a:endParaRPr>
          </a:p>
        </p:txBody>
      </p:sp>
      <p:sp>
        <p:nvSpPr>
          <p:cNvPr id="27" name="TextBox 26">
            <a:extLst>
              <a:ext uri="{FF2B5EF4-FFF2-40B4-BE49-F238E27FC236}">
                <a16:creationId xmlns:a16="http://schemas.microsoft.com/office/drawing/2014/main" id="{B9F744B3-74AC-4105-B5F4-0B5BEEA5768D}"/>
              </a:ext>
            </a:extLst>
          </p:cNvPr>
          <p:cNvSpPr txBox="1"/>
          <p:nvPr/>
        </p:nvSpPr>
        <p:spPr>
          <a:xfrm>
            <a:off x="6872996" y="2887922"/>
            <a:ext cx="1444556" cy="923330"/>
          </a:xfrm>
          <a:prstGeom prst="rect">
            <a:avLst/>
          </a:prstGeom>
          <a:noFill/>
        </p:spPr>
        <p:txBody>
          <a:bodyPr wrap="square" rtlCol="0">
            <a:spAutoFit/>
          </a:bodyPr>
          <a:lstStyle/>
          <a:p>
            <a:pPr algn="ctr" defTabSz="914400">
              <a:defRPr/>
            </a:pPr>
            <a:r>
              <a:rPr lang="en-US" kern="0" dirty="0">
                <a:solidFill>
                  <a:prstClr val="black"/>
                </a:solidFill>
                <a:latin typeface="Calibri"/>
              </a:rPr>
              <a:t>SSSR </a:t>
            </a:r>
            <a:r>
              <a:rPr lang="en-US" kern="0" dirty="0" smtClean="0">
                <a:solidFill>
                  <a:prstClr val="black"/>
                </a:solidFill>
                <a:latin typeface="Calibri"/>
              </a:rPr>
              <a:t>signs and dates DD1222</a:t>
            </a:r>
            <a:endParaRPr lang="en-US" kern="0" dirty="0">
              <a:solidFill>
                <a:prstClr val="black"/>
              </a:solidFill>
              <a:latin typeface="Calibri"/>
            </a:endParaRPr>
          </a:p>
        </p:txBody>
      </p:sp>
      <p:sp>
        <p:nvSpPr>
          <p:cNvPr id="33" name="Flowchart: Alternate Process 32">
            <a:extLst>
              <a:ext uri="{FF2B5EF4-FFF2-40B4-BE49-F238E27FC236}">
                <a16:creationId xmlns:a16="http://schemas.microsoft.com/office/drawing/2014/main" id="{06A58ADD-A25D-4F7E-AA3B-B3645F79510A}"/>
              </a:ext>
            </a:extLst>
          </p:cNvPr>
          <p:cNvSpPr/>
          <p:nvPr/>
        </p:nvSpPr>
        <p:spPr>
          <a:xfrm>
            <a:off x="2219805" y="2900511"/>
            <a:ext cx="2266332" cy="923330"/>
          </a:xfrm>
          <a:prstGeom prst="flowChartAlternateProcess">
            <a:avLst/>
          </a:prstGeom>
          <a:solidFill>
            <a:schemeClr val="accent2">
              <a:lumMod val="20000"/>
              <a:lumOff val="80000"/>
            </a:schemeClr>
          </a:solidFill>
          <a:ln w="25400" cap="flat" cmpd="sng" algn="ctr">
            <a:solidFill>
              <a:srgbClr val="F79646">
                <a:lumMod val="75000"/>
              </a:srgbClr>
            </a:solidFill>
            <a:prstDash val="solid"/>
          </a:ln>
          <a:effectLst/>
        </p:spPr>
        <p:txBody>
          <a:bodyPr rtlCol="0" anchor="ctr"/>
          <a:lstStyle/>
          <a:p>
            <a:pPr algn="ctr" defTabSz="914400">
              <a:defRPr/>
            </a:pPr>
            <a:endParaRPr lang="en-US" kern="0" dirty="0">
              <a:solidFill>
                <a:prstClr val="white"/>
              </a:solidFill>
              <a:latin typeface="Calibri"/>
            </a:endParaRPr>
          </a:p>
        </p:txBody>
      </p:sp>
      <p:sp>
        <p:nvSpPr>
          <p:cNvPr id="42" name="TextBox 41">
            <a:extLst>
              <a:ext uri="{FF2B5EF4-FFF2-40B4-BE49-F238E27FC236}">
                <a16:creationId xmlns:a16="http://schemas.microsoft.com/office/drawing/2014/main" id="{48842FCD-2070-4ACB-AB06-72FE65C26B0E}"/>
              </a:ext>
            </a:extLst>
          </p:cNvPr>
          <p:cNvSpPr txBox="1"/>
          <p:nvPr/>
        </p:nvSpPr>
        <p:spPr>
          <a:xfrm>
            <a:off x="2296004" y="2900511"/>
            <a:ext cx="2190132" cy="923330"/>
          </a:xfrm>
          <a:prstGeom prst="rect">
            <a:avLst/>
          </a:prstGeom>
          <a:noFill/>
        </p:spPr>
        <p:txBody>
          <a:bodyPr wrap="square" rtlCol="0">
            <a:spAutoFit/>
          </a:bodyPr>
          <a:lstStyle/>
          <a:p>
            <a:pPr algn="ctr" defTabSz="914400">
              <a:defRPr/>
            </a:pPr>
            <a:r>
              <a:rPr lang="en-US" kern="0" dirty="0">
                <a:solidFill>
                  <a:prstClr val="black"/>
                </a:solidFill>
                <a:latin typeface="Calibri"/>
              </a:rPr>
              <a:t>Within 90 days the test report is sent to the DLA PTC</a:t>
            </a:r>
          </a:p>
        </p:txBody>
      </p:sp>
      <p:cxnSp>
        <p:nvCxnSpPr>
          <p:cNvPr id="43" name="Straight Arrow Connector 42">
            <a:extLst>
              <a:ext uri="{FF2B5EF4-FFF2-40B4-BE49-F238E27FC236}">
                <a16:creationId xmlns:a16="http://schemas.microsoft.com/office/drawing/2014/main" id="{B262B2A8-019A-411F-ABD4-BFC9FEB2543A}"/>
              </a:ext>
            </a:extLst>
          </p:cNvPr>
          <p:cNvCxnSpPr>
            <a:cxnSpLocks/>
          </p:cNvCxnSpPr>
          <p:nvPr/>
        </p:nvCxnSpPr>
        <p:spPr>
          <a:xfrm flipH="1">
            <a:off x="6360718" y="3339527"/>
            <a:ext cx="419100" cy="349"/>
          </a:xfrm>
          <a:prstGeom prst="straightConnector1">
            <a:avLst/>
          </a:prstGeom>
          <a:noFill/>
          <a:ln w="25400" cap="flat" cmpd="sng" algn="ctr">
            <a:solidFill>
              <a:sysClr val="windowText" lastClr="000000"/>
            </a:solidFill>
            <a:prstDash val="solid"/>
            <a:tailEnd type="arrow"/>
          </a:ln>
          <a:effectLst/>
        </p:spPr>
      </p:cxnSp>
      <p:sp>
        <p:nvSpPr>
          <p:cNvPr id="45" name="TextBox 44">
            <a:extLst>
              <a:ext uri="{FF2B5EF4-FFF2-40B4-BE49-F238E27FC236}">
                <a16:creationId xmlns:a16="http://schemas.microsoft.com/office/drawing/2014/main" id="{A15F8DA4-4C73-4861-AF82-9C4316DCB6E1}"/>
              </a:ext>
            </a:extLst>
          </p:cNvPr>
          <p:cNvSpPr txBox="1"/>
          <p:nvPr/>
        </p:nvSpPr>
        <p:spPr>
          <a:xfrm>
            <a:off x="2460804" y="4418266"/>
            <a:ext cx="1765609" cy="646331"/>
          </a:xfrm>
          <a:prstGeom prst="rect">
            <a:avLst/>
          </a:prstGeom>
          <a:noFill/>
        </p:spPr>
        <p:txBody>
          <a:bodyPr wrap="square" rtlCol="0">
            <a:spAutoFit/>
          </a:bodyPr>
          <a:lstStyle/>
          <a:p>
            <a:pPr algn="ctr" defTabSz="914400">
              <a:defRPr/>
            </a:pPr>
            <a:r>
              <a:rPr lang="en-US" kern="0" dirty="0">
                <a:solidFill>
                  <a:prstClr val="black"/>
                </a:solidFill>
                <a:latin typeface="Calibri"/>
              </a:rPr>
              <a:t>Test Report Evaluation</a:t>
            </a:r>
          </a:p>
        </p:txBody>
      </p:sp>
      <p:cxnSp>
        <p:nvCxnSpPr>
          <p:cNvPr id="47" name="Straight Arrow Connector 46">
            <a:extLst>
              <a:ext uri="{FF2B5EF4-FFF2-40B4-BE49-F238E27FC236}">
                <a16:creationId xmlns:a16="http://schemas.microsoft.com/office/drawing/2014/main" id="{8BA271A8-49F2-4EFC-A54F-A245C4C22AE1}"/>
              </a:ext>
            </a:extLst>
          </p:cNvPr>
          <p:cNvCxnSpPr>
            <a:cxnSpLocks/>
          </p:cNvCxnSpPr>
          <p:nvPr/>
        </p:nvCxnSpPr>
        <p:spPr>
          <a:xfrm>
            <a:off x="4317731" y="1928465"/>
            <a:ext cx="508537" cy="0"/>
          </a:xfrm>
          <a:prstGeom prst="straightConnector1">
            <a:avLst/>
          </a:prstGeom>
          <a:noFill/>
          <a:ln w="25400" cap="flat" cmpd="sng" algn="ctr">
            <a:solidFill>
              <a:sysClr val="windowText" lastClr="000000"/>
            </a:solidFill>
            <a:prstDash val="solid"/>
            <a:tailEnd type="arrow"/>
          </a:ln>
          <a:effectLst/>
        </p:spPr>
      </p:cxnSp>
      <p:sp>
        <p:nvSpPr>
          <p:cNvPr id="48" name="Flowchart: Alternate Process 47">
            <a:extLst>
              <a:ext uri="{FF2B5EF4-FFF2-40B4-BE49-F238E27FC236}">
                <a16:creationId xmlns:a16="http://schemas.microsoft.com/office/drawing/2014/main" id="{8B8EDD01-E727-4006-9F19-583079F7B5C8}"/>
              </a:ext>
            </a:extLst>
          </p:cNvPr>
          <p:cNvSpPr/>
          <p:nvPr/>
        </p:nvSpPr>
        <p:spPr>
          <a:xfrm>
            <a:off x="6917408" y="4290131"/>
            <a:ext cx="1371600" cy="666202"/>
          </a:xfrm>
          <a:prstGeom prst="flowChartAlternateProcess">
            <a:avLst/>
          </a:prstGeom>
          <a:solidFill>
            <a:srgbClr val="E4D3F5"/>
          </a:solidFill>
          <a:ln w="25400" cap="flat" cmpd="sng" algn="ctr">
            <a:solidFill>
              <a:srgbClr val="521F84"/>
            </a:solidFill>
            <a:prstDash val="solid"/>
          </a:ln>
          <a:effectLst/>
        </p:spPr>
        <p:txBody>
          <a:bodyPr rtlCol="0" anchor="ctr"/>
          <a:lstStyle/>
          <a:p>
            <a:pPr algn="ctr" defTabSz="914400">
              <a:defRPr/>
            </a:pPr>
            <a:endParaRPr lang="en-US" kern="0" dirty="0">
              <a:solidFill>
                <a:prstClr val="white"/>
              </a:solidFill>
              <a:latin typeface="Calibri"/>
            </a:endParaRPr>
          </a:p>
        </p:txBody>
      </p:sp>
      <p:cxnSp>
        <p:nvCxnSpPr>
          <p:cNvPr id="70" name="Straight Arrow Connector 69">
            <a:extLst>
              <a:ext uri="{FF2B5EF4-FFF2-40B4-BE49-F238E27FC236}">
                <a16:creationId xmlns:a16="http://schemas.microsoft.com/office/drawing/2014/main" id="{FE58DED6-9614-4796-ACE7-C665DA20C3F3}"/>
              </a:ext>
            </a:extLst>
          </p:cNvPr>
          <p:cNvCxnSpPr>
            <a:cxnSpLocks/>
          </p:cNvCxnSpPr>
          <p:nvPr/>
        </p:nvCxnSpPr>
        <p:spPr>
          <a:xfrm>
            <a:off x="2391842" y="1947466"/>
            <a:ext cx="544554" cy="5501"/>
          </a:xfrm>
          <a:prstGeom prst="straightConnector1">
            <a:avLst/>
          </a:prstGeom>
          <a:noFill/>
          <a:ln w="25400" cap="flat" cmpd="sng" algn="ctr">
            <a:solidFill>
              <a:sysClr val="windowText" lastClr="000000"/>
            </a:solidFill>
            <a:prstDash val="solid"/>
            <a:tailEnd type="arrow"/>
          </a:ln>
          <a:effectLst/>
        </p:spPr>
      </p:cxnSp>
      <p:sp>
        <p:nvSpPr>
          <p:cNvPr id="71" name="Flowchart: Alternate Process 70">
            <a:extLst>
              <a:ext uri="{FF2B5EF4-FFF2-40B4-BE49-F238E27FC236}">
                <a16:creationId xmlns:a16="http://schemas.microsoft.com/office/drawing/2014/main" id="{CAD6EB76-028F-4151-A05F-12998B323A97}"/>
              </a:ext>
            </a:extLst>
          </p:cNvPr>
          <p:cNvSpPr/>
          <p:nvPr/>
        </p:nvSpPr>
        <p:spPr>
          <a:xfrm>
            <a:off x="2936396" y="1442194"/>
            <a:ext cx="1419102" cy="972543"/>
          </a:xfrm>
          <a:prstGeom prst="flowChartAlternateProcess">
            <a:avLst/>
          </a:prstGeom>
          <a:solidFill>
            <a:srgbClr val="E4D3F5"/>
          </a:solidFill>
          <a:ln w="25400" cap="flat" cmpd="sng" algn="ctr">
            <a:solidFill>
              <a:srgbClr val="521F84"/>
            </a:solidFill>
            <a:prstDash val="solid"/>
          </a:ln>
          <a:effectLst/>
        </p:spPr>
        <p:txBody>
          <a:bodyPr rtlCol="0" anchor="ctr"/>
          <a:lstStyle/>
          <a:p>
            <a:pPr algn="ctr" defTabSz="914400">
              <a:defRPr/>
            </a:pPr>
            <a:endParaRPr lang="en-US" kern="0" dirty="0">
              <a:solidFill>
                <a:prstClr val="white"/>
              </a:solidFill>
              <a:latin typeface="Calibri"/>
            </a:endParaRPr>
          </a:p>
        </p:txBody>
      </p:sp>
      <p:sp>
        <p:nvSpPr>
          <p:cNvPr id="72" name="TextBox 71">
            <a:extLst>
              <a:ext uri="{FF2B5EF4-FFF2-40B4-BE49-F238E27FC236}">
                <a16:creationId xmlns:a16="http://schemas.microsoft.com/office/drawing/2014/main" id="{0918BB91-21C0-454E-A012-2531EBE4A6CB}"/>
              </a:ext>
            </a:extLst>
          </p:cNvPr>
          <p:cNvSpPr txBox="1"/>
          <p:nvPr/>
        </p:nvSpPr>
        <p:spPr>
          <a:xfrm>
            <a:off x="2763143" y="1609177"/>
            <a:ext cx="1765609" cy="646331"/>
          </a:xfrm>
          <a:prstGeom prst="rect">
            <a:avLst/>
          </a:prstGeom>
          <a:noFill/>
        </p:spPr>
        <p:txBody>
          <a:bodyPr wrap="square" rtlCol="0">
            <a:spAutoFit/>
          </a:bodyPr>
          <a:lstStyle/>
          <a:p>
            <a:pPr algn="ctr" defTabSz="914400">
              <a:defRPr/>
            </a:pPr>
            <a:r>
              <a:rPr lang="en-US" kern="0" dirty="0">
                <a:solidFill>
                  <a:prstClr val="black"/>
                </a:solidFill>
                <a:latin typeface="Calibri"/>
              </a:rPr>
              <a:t>Laboratory Certification</a:t>
            </a:r>
          </a:p>
        </p:txBody>
      </p:sp>
      <p:sp>
        <p:nvSpPr>
          <p:cNvPr id="73" name="Flowchart: Alternate Process 72">
            <a:extLst>
              <a:ext uri="{FF2B5EF4-FFF2-40B4-BE49-F238E27FC236}">
                <a16:creationId xmlns:a16="http://schemas.microsoft.com/office/drawing/2014/main" id="{A95B4634-CBF5-4256-A1AF-9A56359BC7EB}"/>
              </a:ext>
            </a:extLst>
          </p:cNvPr>
          <p:cNvSpPr/>
          <p:nvPr/>
        </p:nvSpPr>
        <p:spPr>
          <a:xfrm>
            <a:off x="4835614" y="1442194"/>
            <a:ext cx="1371989" cy="989337"/>
          </a:xfrm>
          <a:prstGeom prst="flowChartAlternateProcess">
            <a:avLst/>
          </a:prstGeom>
          <a:solidFill>
            <a:schemeClr val="accent2">
              <a:lumMod val="20000"/>
              <a:lumOff val="80000"/>
            </a:schemeClr>
          </a:solidFill>
          <a:ln w="25400" cap="flat" cmpd="sng" algn="ctr">
            <a:solidFill>
              <a:srgbClr val="F79646">
                <a:lumMod val="75000"/>
              </a:srgbClr>
            </a:solidFill>
            <a:prstDash val="solid"/>
          </a:ln>
          <a:effectLst/>
        </p:spPr>
        <p:txBody>
          <a:bodyPr rtlCol="0" anchor="ctr"/>
          <a:lstStyle/>
          <a:p>
            <a:pPr algn="ctr" defTabSz="914400">
              <a:defRPr/>
            </a:pPr>
            <a:endParaRPr lang="en-US" kern="0" dirty="0">
              <a:solidFill>
                <a:prstClr val="white"/>
              </a:solidFill>
              <a:latin typeface="Calibri"/>
            </a:endParaRPr>
          </a:p>
        </p:txBody>
      </p:sp>
      <p:cxnSp>
        <p:nvCxnSpPr>
          <p:cNvPr id="75" name="Straight Arrow Connector 74">
            <a:extLst>
              <a:ext uri="{FF2B5EF4-FFF2-40B4-BE49-F238E27FC236}">
                <a16:creationId xmlns:a16="http://schemas.microsoft.com/office/drawing/2014/main" id="{C85F4613-9508-48D9-B78C-56D36799BD3A}"/>
              </a:ext>
            </a:extLst>
          </p:cNvPr>
          <p:cNvCxnSpPr>
            <a:cxnSpLocks/>
          </p:cNvCxnSpPr>
          <p:nvPr/>
        </p:nvCxnSpPr>
        <p:spPr>
          <a:xfrm>
            <a:off x="6207603" y="1936862"/>
            <a:ext cx="725330" cy="0"/>
          </a:xfrm>
          <a:prstGeom prst="straightConnector1">
            <a:avLst/>
          </a:prstGeom>
          <a:noFill/>
          <a:ln w="25400" cap="flat" cmpd="sng" algn="ctr">
            <a:solidFill>
              <a:sysClr val="windowText" lastClr="000000"/>
            </a:solidFill>
            <a:prstDash val="solid"/>
            <a:tailEnd type="arrow"/>
          </a:ln>
          <a:effectLst/>
        </p:spPr>
      </p:cxnSp>
      <p:sp>
        <p:nvSpPr>
          <p:cNvPr id="76" name="TextBox 75">
            <a:extLst>
              <a:ext uri="{FF2B5EF4-FFF2-40B4-BE49-F238E27FC236}">
                <a16:creationId xmlns:a16="http://schemas.microsoft.com/office/drawing/2014/main" id="{F2A39F04-14AA-4731-900F-02168DDC1555}"/>
              </a:ext>
            </a:extLst>
          </p:cNvPr>
          <p:cNvSpPr txBox="1"/>
          <p:nvPr/>
        </p:nvSpPr>
        <p:spPr>
          <a:xfrm>
            <a:off x="7000842" y="4310002"/>
            <a:ext cx="1251637" cy="646331"/>
          </a:xfrm>
          <a:prstGeom prst="rect">
            <a:avLst/>
          </a:prstGeom>
          <a:noFill/>
        </p:spPr>
        <p:txBody>
          <a:bodyPr wrap="square" rtlCol="0">
            <a:spAutoFit/>
          </a:bodyPr>
          <a:lstStyle/>
          <a:p>
            <a:pPr algn="ctr" defTabSz="914400">
              <a:defRPr/>
            </a:pPr>
            <a:r>
              <a:rPr lang="en-US" kern="0" dirty="0">
                <a:solidFill>
                  <a:prstClr val="black"/>
                </a:solidFill>
                <a:latin typeface="Calibri"/>
              </a:rPr>
              <a:t>Shade Evaluation</a:t>
            </a:r>
          </a:p>
        </p:txBody>
      </p:sp>
      <p:cxnSp>
        <p:nvCxnSpPr>
          <p:cNvPr id="77" name="Straight Arrow Connector 76">
            <a:extLst>
              <a:ext uri="{FF2B5EF4-FFF2-40B4-BE49-F238E27FC236}">
                <a16:creationId xmlns:a16="http://schemas.microsoft.com/office/drawing/2014/main" id="{1FE8F333-4D57-4710-8D43-183FBB7362EF}"/>
              </a:ext>
            </a:extLst>
          </p:cNvPr>
          <p:cNvCxnSpPr>
            <a:cxnSpLocks/>
            <a:endCxn id="33" idx="3"/>
          </p:cNvCxnSpPr>
          <p:nvPr/>
        </p:nvCxnSpPr>
        <p:spPr>
          <a:xfrm flipH="1">
            <a:off x="4486137" y="3346966"/>
            <a:ext cx="602060" cy="15210"/>
          </a:xfrm>
          <a:prstGeom prst="straightConnector1">
            <a:avLst/>
          </a:prstGeom>
          <a:noFill/>
          <a:ln w="25400" cap="flat" cmpd="sng" algn="ctr">
            <a:solidFill>
              <a:sysClr val="windowText" lastClr="000000"/>
            </a:solidFill>
            <a:prstDash val="solid"/>
            <a:tailEnd type="arrow"/>
          </a:ln>
          <a:effectLst/>
        </p:spPr>
      </p:cxnSp>
      <p:cxnSp>
        <p:nvCxnSpPr>
          <p:cNvPr id="78" name="Straight Arrow Connector 77">
            <a:extLst>
              <a:ext uri="{FF2B5EF4-FFF2-40B4-BE49-F238E27FC236}">
                <a16:creationId xmlns:a16="http://schemas.microsoft.com/office/drawing/2014/main" id="{290C73E6-CD84-4E7C-AE92-9812CFD823F7}"/>
              </a:ext>
            </a:extLst>
          </p:cNvPr>
          <p:cNvCxnSpPr>
            <a:cxnSpLocks/>
          </p:cNvCxnSpPr>
          <p:nvPr/>
        </p:nvCxnSpPr>
        <p:spPr>
          <a:xfrm>
            <a:off x="7595274" y="3826186"/>
            <a:ext cx="0" cy="467766"/>
          </a:xfrm>
          <a:prstGeom prst="straightConnector1">
            <a:avLst/>
          </a:prstGeom>
          <a:noFill/>
          <a:ln w="25400" cap="flat" cmpd="sng" algn="ctr">
            <a:solidFill>
              <a:sysClr val="windowText" lastClr="000000"/>
            </a:solidFill>
            <a:prstDash val="solid"/>
            <a:tailEnd type="arrow"/>
          </a:ln>
          <a:effectLst/>
        </p:spPr>
      </p:cxnSp>
      <p:cxnSp>
        <p:nvCxnSpPr>
          <p:cNvPr id="81" name="Straight Arrow Connector 80">
            <a:extLst>
              <a:ext uri="{FF2B5EF4-FFF2-40B4-BE49-F238E27FC236}">
                <a16:creationId xmlns:a16="http://schemas.microsoft.com/office/drawing/2014/main" id="{02354707-640A-4B62-8C10-465A4A7F6856}"/>
              </a:ext>
            </a:extLst>
          </p:cNvPr>
          <p:cNvCxnSpPr>
            <a:cxnSpLocks/>
          </p:cNvCxnSpPr>
          <p:nvPr/>
        </p:nvCxnSpPr>
        <p:spPr>
          <a:xfrm>
            <a:off x="3321512" y="3852608"/>
            <a:ext cx="0" cy="467766"/>
          </a:xfrm>
          <a:prstGeom prst="straightConnector1">
            <a:avLst/>
          </a:prstGeom>
          <a:noFill/>
          <a:ln w="25400" cap="flat" cmpd="sng" algn="ctr">
            <a:solidFill>
              <a:sysClr val="windowText" lastClr="000000"/>
            </a:solidFill>
            <a:prstDash val="solid"/>
            <a:tailEnd type="arrow"/>
          </a:ln>
          <a:effectLst/>
        </p:spPr>
      </p:cxnSp>
      <p:sp>
        <p:nvSpPr>
          <p:cNvPr id="82" name="TextBox 81">
            <a:extLst>
              <a:ext uri="{FF2B5EF4-FFF2-40B4-BE49-F238E27FC236}">
                <a16:creationId xmlns:a16="http://schemas.microsoft.com/office/drawing/2014/main" id="{B9B6ED55-CB5A-4363-A30D-ACE950864EA6}"/>
              </a:ext>
            </a:extLst>
          </p:cNvPr>
          <p:cNvSpPr txBox="1"/>
          <p:nvPr/>
        </p:nvSpPr>
        <p:spPr>
          <a:xfrm>
            <a:off x="4805634" y="1572767"/>
            <a:ext cx="1441464" cy="646331"/>
          </a:xfrm>
          <a:prstGeom prst="rect">
            <a:avLst/>
          </a:prstGeom>
          <a:noFill/>
        </p:spPr>
        <p:txBody>
          <a:bodyPr wrap="square" rtlCol="0">
            <a:spAutoFit/>
          </a:bodyPr>
          <a:lstStyle/>
          <a:p>
            <a:pPr algn="ctr" defTabSz="914400">
              <a:defRPr/>
            </a:pPr>
            <a:r>
              <a:rPr lang="en-US" kern="0" dirty="0">
                <a:solidFill>
                  <a:prstClr val="black"/>
                </a:solidFill>
                <a:latin typeface="Calibri"/>
              </a:rPr>
              <a:t>Lot </a:t>
            </a:r>
          </a:p>
          <a:p>
            <a:pPr algn="ctr" defTabSz="914400">
              <a:defRPr/>
            </a:pPr>
            <a:r>
              <a:rPr lang="en-US" kern="0" dirty="0">
                <a:solidFill>
                  <a:prstClr val="black"/>
                </a:solidFill>
                <a:latin typeface="Calibri"/>
              </a:rPr>
              <a:t>Notification</a:t>
            </a:r>
          </a:p>
        </p:txBody>
      </p:sp>
      <p:cxnSp>
        <p:nvCxnSpPr>
          <p:cNvPr id="83" name="Straight Arrow Connector 82">
            <a:extLst>
              <a:ext uri="{FF2B5EF4-FFF2-40B4-BE49-F238E27FC236}">
                <a16:creationId xmlns:a16="http://schemas.microsoft.com/office/drawing/2014/main" id="{90FE2D7F-4B92-4471-89D8-7FD0914C6884}"/>
              </a:ext>
            </a:extLst>
          </p:cNvPr>
          <p:cNvCxnSpPr>
            <a:cxnSpLocks/>
          </p:cNvCxnSpPr>
          <p:nvPr/>
        </p:nvCxnSpPr>
        <p:spPr>
          <a:xfrm>
            <a:off x="7595274" y="2395989"/>
            <a:ext cx="0" cy="467766"/>
          </a:xfrm>
          <a:prstGeom prst="straightConnector1">
            <a:avLst/>
          </a:prstGeom>
          <a:noFill/>
          <a:ln w="25400" cap="flat" cmpd="sng" algn="ctr">
            <a:solidFill>
              <a:sysClr val="windowText" lastClr="000000"/>
            </a:solidFill>
            <a:prstDash val="solid"/>
            <a:tailEnd type="arrow"/>
          </a:ln>
          <a:effectLst/>
        </p:spPr>
      </p:cxnSp>
      <p:sp>
        <p:nvSpPr>
          <p:cNvPr id="16" name="TextBox 15">
            <a:extLst>
              <a:ext uri="{FF2B5EF4-FFF2-40B4-BE49-F238E27FC236}">
                <a16:creationId xmlns:a16="http://schemas.microsoft.com/office/drawing/2014/main" id="{9714059A-CC1F-4F25-87D1-02C2C4B76350}"/>
              </a:ext>
            </a:extLst>
          </p:cNvPr>
          <p:cNvSpPr txBox="1"/>
          <p:nvPr/>
        </p:nvSpPr>
        <p:spPr>
          <a:xfrm>
            <a:off x="532563" y="5355771"/>
            <a:ext cx="2993127" cy="1200329"/>
          </a:xfrm>
          <a:prstGeom prst="rect">
            <a:avLst/>
          </a:prstGeom>
          <a:noFill/>
        </p:spPr>
        <p:txBody>
          <a:bodyPr wrap="none" rtlCol="0">
            <a:spAutoFit/>
          </a:bodyPr>
          <a:lstStyle/>
          <a:p>
            <a:r>
              <a:rPr lang="en-US" b="1" dirty="0">
                <a:solidFill>
                  <a:schemeClr val="accent6"/>
                </a:solidFill>
              </a:rPr>
              <a:t>PRIME</a:t>
            </a:r>
          </a:p>
          <a:p>
            <a:r>
              <a:rPr lang="en-US" b="1" dirty="0">
                <a:solidFill>
                  <a:srgbClr val="E36C0A"/>
                </a:solidFill>
              </a:rPr>
              <a:t>SUBCONTRACTOR</a:t>
            </a:r>
          </a:p>
          <a:p>
            <a:r>
              <a:rPr lang="en-US" b="1" dirty="0">
                <a:solidFill>
                  <a:srgbClr val="521F84"/>
                </a:solidFill>
              </a:rPr>
              <a:t>PRODUCT TEST </a:t>
            </a:r>
            <a:r>
              <a:rPr lang="en-US" b="1" dirty="0" smtClean="0">
                <a:solidFill>
                  <a:srgbClr val="521F84"/>
                </a:solidFill>
              </a:rPr>
              <a:t>CENTER</a:t>
            </a:r>
          </a:p>
          <a:p>
            <a:endParaRPr lang="en-US" b="1" dirty="0">
              <a:solidFill>
                <a:srgbClr val="521F84"/>
              </a:solidFill>
            </a:endParaRPr>
          </a:p>
        </p:txBody>
      </p:sp>
    </p:spTree>
    <p:extLst>
      <p:ext uri="{BB962C8B-B14F-4D97-AF65-F5344CB8AC3E}">
        <p14:creationId xmlns:p14="http://schemas.microsoft.com/office/powerpoint/2010/main" val="3665253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Source Sampling</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11</a:t>
            </a:fld>
            <a:endParaRPr lang="en-US" dirty="0"/>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sp>
        <p:nvSpPr>
          <p:cNvPr id="34" name="Content Placeholder 5">
            <a:extLst>
              <a:ext uri="{FF2B5EF4-FFF2-40B4-BE49-F238E27FC236}">
                <a16:creationId xmlns:a16="http://schemas.microsoft.com/office/drawing/2014/main" id="{39074F6C-F6A1-4C40-B27B-B96B7A350D19}"/>
              </a:ext>
            </a:extLst>
          </p:cNvPr>
          <p:cNvSpPr txBox="1">
            <a:spLocks/>
          </p:cNvSpPr>
          <p:nvPr/>
        </p:nvSpPr>
        <p:spPr>
          <a:xfrm>
            <a:off x="398352" y="1385196"/>
            <a:ext cx="8338242" cy="4807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Testing is conducted on the finished cloth at the </a:t>
            </a:r>
            <a:r>
              <a:rPr kumimoji="0" lang="en-US" sz="2400" b="1"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source</a:t>
            </a: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prior to manufacturing the end item.</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May include end items.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 test report and signed DD 1222 must be sent to the DLA PTC for </a:t>
            </a:r>
            <a:r>
              <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every</a:t>
            </a: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lot.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DLA PTC </a:t>
            </a:r>
            <a:r>
              <a:rPr kumimoji="0" lang="en-US" sz="2400" b="0" i="0" u="none" strike="sng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and DCMA </a:t>
            </a: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are C&amp;T’s performance eyes and ears.</a:t>
            </a:r>
          </a:p>
        </p:txBody>
      </p:sp>
    </p:spTree>
    <p:extLst>
      <p:ext uri="{BB962C8B-B14F-4D97-AF65-F5344CB8AC3E}">
        <p14:creationId xmlns:p14="http://schemas.microsoft.com/office/powerpoint/2010/main" val="826045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Correlation Testing</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12</a:t>
            </a:fld>
            <a:endParaRPr lang="en-US"/>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sp>
        <p:nvSpPr>
          <p:cNvPr id="6" name="Content Placeholder 5">
            <a:extLst>
              <a:ext uri="{FF2B5EF4-FFF2-40B4-BE49-F238E27FC236}">
                <a16:creationId xmlns:a16="http://schemas.microsoft.com/office/drawing/2014/main" id="{6D022F9F-A23B-4C76-93B8-BCF16C0EB604}"/>
              </a:ext>
            </a:extLst>
          </p:cNvPr>
          <p:cNvSpPr txBox="1">
            <a:spLocks/>
          </p:cNvSpPr>
          <p:nvPr/>
        </p:nvSpPr>
        <p:spPr>
          <a:xfrm>
            <a:off x="398352" y="1385196"/>
            <a:ext cx="8338242" cy="4807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DLA PTC tests the same material that the contractor has tested, and results from both labs are compared.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Not automatic. Must be requested by DLA PTC representative.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DLA PTC will alert C&amp;T product specialist to any discrepancies between the two reports.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Material ships to end item manufacturer based on </a:t>
            </a:r>
            <a:r>
              <a:rPr kumimoji="0" lang="en-US" sz="2400" b="1"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Contractor’s passing test report.</a:t>
            </a:r>
          </a:p>
        </p:txBody>
      </p:sp>
    </p:spTree>
    <p:extLst>
      <p:ext uri="{BB962C8B-B14F-4D97-AF65-F5344CB8AC3E}">
        <p14:creationId xmlns:p14="http://schemas.microsoft.com/office/powerpoint/2010/main" val="3115268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Verification Testing</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13</a:t>
            </a:fld>
            <a:endParaRPr lang="en-US"/>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sp>
        <p:nvSpPr>
          <p:cNvPr id="7" name="Content Placeholder 5">
            <a:extLst>
              <a:ext uri="{FF2B5EF4-FFF2-40B4-BE49-F238E27FC236}">
                <a16:creationId xmlns:a16="http://schemas.microsoft.com/office/drawing/2014/main" id="{8505DEF9-6D0E-49C0-8603-D1EC92282E88}"/>
              </a:ext>
            </a:extLst>
          </p:cNvPr>
          <p:cNvSpPr txBox="1">
            <a:spLocks/>
          </p:cNvSpPr>
          <p:nvPr/>
        </p:nvSpPr>
        <p:spPr>
          <a:xfrm>
            <a:off x="398352" y="1385196"/>
            <a:ext cx="8338242" cy="4807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DLA PTC tests the same material that the contractor has tested, and results from both labs are compared.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Requested by C&amp;T product specialist via DL6004 or contract mod.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May involve 100% testing, or only tests of interest.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Material </a:t>
            </a:r>
            <a:r>
              <a:rPr kumimoji="0" lang="en-US" sz="2400" b="0" i="0" u="sng"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only</a:t>
            </a: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ships to end item manufacturer based on </a:t>
            </a:r>
            <a:r>
              <a:rPr kumimoji="0" lang="en-US" sz="2400" b="1" i="1"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DLA PTC’s passing test report.</a:t>
            </a:r>
            <a:endParaRPr kumimoji="0" lang="en-US" sz="2400" b="1"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14273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Acceptance Testing</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14</a:t>
            </a:fld>
            <a:endParaRPr lang="en-US"/>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sp>
        <p:nvSpPr>
          <p:cNvPr id="6" name="Content Placeholder 5">
            <a:extLst>
              <a:ext uri="{FF2B5EF4-FFF2-40B4-BE49-F238E27FC236}">
                <a16:creationId xmlns:a16="http://schemas.microsoft.com/office/drawing/2014/main" id="{AD9BC6DA-9CF8-4509-AD41-F6B042515324}"/>
              </a:ext>
            </a:extLst>
          </p:cNvPr>
          <p:cNvSpPr txBox="1">
            <a:spLocks/>
          </p:cNvSpPr>
          <p:nvPr/>
        </p:nvSpPr>
        <p:spPr>
          <a:xfrm>
            <a:off x="398352" y="1385196"/>
            <a:ext cx="8338242" cy="4807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100% Verification Testing for every lot of a contract.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Shade Testing</a:t>
            </a:r>
          </a:p>
          <a:p>
            <a:pPr marL="461963" marR="0" lvl="1"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
              <a:tabLst/>
              <a:defRPr/>
            </a:pPr>
            <a:r>
              <a:rPr kumimoji="0" lang="en-US" sz="20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Color and Appearance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NIR Testing</a:t>
            </a:r>
          </a:p>
          <a:p>
            <a:pPr marL="461963" marR="0" lvl="1"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
              <a:tabLst/>
              <a:defRPr/>
            </a:pPr>
            <a:r>
              <a:rPr kumimoji="0" lang="en-US" sz="20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near Infrared Reflectance Testing (Spectral Reflectance)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Critical Safety Items</a:t>
            </a:r>
            <a:endParaRPr kumimoji="0" lang="en-US" sz="2400" b="1"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50336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Contractual Obligation</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15</a:t>
            </a:fld>
            <a:endParaRPr lang="en-US"/>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pic>
        <p:nvPicPr>
          <p:cNvPr id="7" name="Picture 6" descr="A screenshot of a cell phone&#10;&#10;Description automatically generated">
            <a:extLst>
              <a:ext uri="{FF2B5EF4-FFF2-40B4-BE49-F238E27FC236}">
                <a16:creationId xmlns:a16="http://schemas.microsoft.com/office/drawing/2014/main" id="{26640E1E-0E75-4EBA-94F5-C45CFF2DDEBC}"/>
              </a:ext>
            </a:extLst>
          </p:cNvPr>
          <p:cNvPicPr>
            <a:picLocks noChangeAspect="1"/>
          </p:cNvPicPr>
          <p:nvPr/>
        </p:nvPicPr>
        <p:blipFill rotWithShape="1">
          <a:blip r:embed="rId3">
            <a:extLst>
              <a:ext uri="{28A0092B-C50C-407E-A947-70E740481C1C}">
                <a14:useLocalDpi xmlns:a14="http://schemas.microsoft.com/office/drawing/2010/main" val="0"/>
              </a:ext>
            </a:extLst>
          </a:blip>
          <a:srcRect l="3856" t="13377" r="7052" b="17389"/>
          <a:stretch/>
        </p:blipFill>
        <p:spPr>
          <a:xfrm>
            <a:off x="76201" y="1183906"/>
            <a:ext cx="9066998" cy="3792355"/>
          </a:xfrm>
          <a:prstGeom prst="rect">
            <a:avLst/>
          </a:prstGeom>
        </p:spPr>
      </p:pic>
    </p:spTree>
    <p:extLst>
      <p:ext uri="{BB962C8B-B14F-4D97-AF65-F5344CB8AC3E}">
        <p14:creationId xmlns:p14="http://schemas.microsoft.com/office/powerpoint/2010/main" val="831521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Contractual Obligation</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16</a:t>
            </a:fld>
            <a:endParaRPr lang="en-US"/>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sp>
        <p:nvSpPr>
          <p:cNvPr id="6" name="TextBox 5">
            <a:extLst>
              <a:ext uri="{FF2B5EF4-FFF2-40B4-BE49-F238E27FC236}">
                <a16:creationId xmlns:a16="http://schemas.microsoft.com/office/drawing/2014/main" id="{0E33C065-C58A-47EC-AA18-B7AAC604292A}"/>
              </a:ext>
            </a:extLst>
          </p:cNvPr>
          <p:cNvSpPr txBox="1"/>
          <p:nvPr/>
        </p:nvSpPr>
        <p:spPr>
          <a:xfrm>
            <a:off x="160943" y="3685709"/>
            <a:ext cx="8956227" cy="1323439"/>
          </a:xfrm>
          <a:prstGeom prst="rect">
            <a:avLst/>
          </a:prstGeom>
          <a:noFill/>
        </p:spPr>
        <p:txBody>
          <a:bodyPr wrap="square" rtlCol="0">
            <a:spAutoFit/>
          </a:bodyPr>
          <a:lstStyle/>
          <a:p>
            <a:pPr defTabSz="914400" fontAlgn="base">
              <a:spcBef>
                <a:spcPct val="0"/>
              </a:spcBef>
              <a:spcAft>
                <a:spcPct val="0"/>
              </a:spcAft>
            </a:pPr>
            <a:r>
              <a:rPr lang="en-US" sz="2000" dirty="0">
                <a:solidFill>
                  <a:prstClr val="black"/>
                </a:solidFill>
                <a:latin typeface="Times New Roman" panose="02020603050405020304" pitchFamily="18" charset="0"/>
                <a:cs typeface="Times New Roman" panose="02020603050405020304" pitchFamily="18" charset="0"/>
              </a:rPr>
              <a:t>(a) The </a:t>
            </a:r>
            <a:r>
              <a:rPr lang="en-US" sz="2000" dirty="0" err="1">
                <a:solidFill>
                  <a:prstClr val="black"/>
                </a:solidFill>
                <a:latin typeface="Times New Roman" panose="02020603050405020304" pitchFamily="18" charset="0"/>
                <a:cs typeface="Times New Roman" panose="02020603050405020304" pitchFamily="18" charset="0"/>
              </a:rPr>
              <a:t>offeror</a:t>
            </a:r>
            <a:r>
              <a:rPr lang="en-US" sz="2000" dirty="0">
                <a:solidFill>
                  <a:prstClr val="black"/>
                </a:solidFill>
                <a:latin typeface="Times New Roman" panose="02020603050405020304" pitchFamily="18" charset="0"/>
                <a:cs typeface="Times New Roman" panose="02020603050405020304" pitchFamily="18" charset="0"/>
              </a:rPr>
              <a:t> or bidder shall indicate in paragraph (e) below the name and address of the laboratory or laboratories where components or end items will be tested during the course of any resultant contract. Any laboratory proposed by the contractor is subject to the approval of the contracting officer.</a:t>
            </a:r>
          </a:p>
        </p:txBody>
      </p:sp>
      <p:sp>
        <p:nvSpPr>
          <p:cNvPr id="8" name="TextBox 7">
            <a:extLst>
              <a:ext uri="{FF2B5EF4-FFF2-40B4-BE49-F238E27FC236}">
                <a16:creationId xmlns:a16="http://schemas.microsoft.com/office/drawing/2014/main" id="{D315C800-C804-464A-B0DC-6E4AF0004CB7}"/>
              </a:ext>
            </a:extLst>
          </p:cNvPr>
          <p:cNvSpPr txBox="1"/>
          <p:nvPr/>
        </p:nvSpPr>
        <p:spPr>
          <a:xfrm>
            <a:off x="156997" y="3214520"/>
            <a:ext cx="5648534"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990000"/>
                </a:solidFill>
                <a:latin typeface="Times New Roman" panose="02020603050405020304" pitchFamily="18" charset="0"/>
                <a:cs typeface="Times New Roman" panose="02020603050405020304" pitchFamily="18" charset="0"/>
              </a:rPr>
              <a:t>Lab Certification Program (Lab Surveys)</a:t>
            </a:r>
          </a:p>
        </p:txBody>
      </p:sp>
      <p:cxnSp>
        <p:nvCxnSpPr>
          <p:cNvPr id="9" name="Straight Connector 8">
            <a:extLst>
              <a:ext uri="{FF2B5EF4-FFF2-40B4-BE49-F238E27FC236}">
                <a16:creationId xmlns:a16="http://schemas.microsoft.com/office/drawing/2014/main" id="{2EDE1D52-1545-42C7-8A4E-0FD1C6761D50}"/>
              </a:ext>
            </a:extLst>
          </p:cNvPr>
          <p:cNvCxnSpPr/>
          <p:nvPr/>
        </p:nvCxnSpPr>
        <p:spPr>
          <a:xfrm flipV="1">
            <a:off x="204683" y="4920248"/>
            <a:ext cx="4164117" cy="24505"/>
          </a:xfrm>
          <a:prstGeom prst="line">
            <a:avLst/>
          </a:prstGeom>
          <a:noFill/>
          <a:ln w="25400" cap="flat" cmpd="sng" algn="ctr">
            <a:solidFill>
              <a:srgbClr val="FF0000"/>
            </a:solidFill>
            <a:prstDash val="solid"/>
            <a:miter lim="800000"/>
          </a:ln>
          <a:effectLst/>
        </p:spPr>
      </p:cxnSp>
      <p:cxnSp>
        <p:nvCxnSpPr>
          <p:cNvPr id="10" name="Straight Connector 9">
            <a:extLst>
              <a:ext uri="{FF2B5EF4-FFF2-40B4-BE49-F238E27FC236}">
                <a16:creationId xmlns:a16="http://schemas.microsoft.com/office/drawing/2014/main" id="{20CA8DE9-5AC2-4318-A09C-2D60D6B4F59D}"/>
              </a:ext>
            </a:extLst>
          </p:cNvPr>
          <p:cNvCxnSpPr/>
          <p:nvPr/>
        </p:nvCxnSpPr>
        <p:spPr>
          <a:xfrm>
            <a:off x="3531726" y="4653548"/>
            <a:ext cx="5282074" cy="0"/>
          </a:xfrm>
          <a:prstGeom prst="line">
            <a:avLst/>
          </a:prstGeom>
          <a:noFill/>
          <a:ln w="25400" cap="flat" cmpd="sng" algn="ctr">
            <a:solidFill>
              <a:srgbClr val="FF0000"/>
            </a:solidFill>
            <a:prstDash val="solid"/>
            <a:miter lim="800000"/>
          </a:ln>
          <a:effectLst/>
        </p:spPr>
      </p:cxnSp>
      <p:pic>
        <p:nvPicPr>
          <p:cNvPr id="11" name="Picture 10">
            <a:extLst>
              <a:ext uri="{FF2B5EF4-FFF2-40B4-BE49-F238E27FC236}">
                <a16:creationId xmlns:a16="http://schemas.microsoft.com/office/drawing/2014/main" id="{18BE8A7B-7179-4346-B9E8-285BC19A1A6C}"/>
              </a:ext>
            </a:extLst>
          </p:cNvPr>
          <p:cNvPicPr>
            <a:picLocks noChangeAspect="1"/>
          </p:cNvPicPr>
          <p:nvPr/>
        </p:nvPicPr>
        <p:blipFill>
          <a:blip r:embed="rId3"/>
          <a:stretch>
            <a:fillRect/>
          </a:stretch>
        </p:blipFill>
        <p:spPr>
          <a:xfrm>
            <a:off x="404660" y="2870785"/>
            <a:ext cx="8469429" cy="311090"/>
          </a:xfrm>
          <a:prstGeom prst="rect">
            <a:avLst/>
          </a:prstGeom>
        </p:spPr>
      </p:pic>
      <p:sp>
        <p:nvSpPr>
          <p:cNvPr id="13" name="Content Placeholder 6">
            <a:extLst>
              <a:ext uri="{FF2B5EF4-FFF2-40B4-BE49-F238E27FC236}">
                <a16:creationId xmlns:a16="http://schemas.microsoft.com/office/drawing/2014/main" id="{8E99AD45-D404-4779-AA30-DDFA9C7DF8EF}"/>
              </a:ext>
            </a:extLst>
          </p:cNvPr>
          <p:cNvSpPr txBox="1">
            <a:spLocks/>
          </p:cNvSpPr>
          <p:nvPr/>
        </p:nvSpPr>
        <p:spPr>
          <a:xfrm>
            <a:off x="642455" y="2006099"/>
            <a:ext cx="8011489" cy="258532"/>
          </a:xfrm>
          <a:prstGeom prst="rect">
            <a:avLst/>
          </a:prstGeom>
          <a:noFill/>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E46C12 52.246-9032 IDENTIFICATION OF QUALIFIED LABORATORY AND SOURCE SAMPLING (NOV 2011) DLAD</a:t>
            </a:r>
            <a:endParaRPr kumimoji="0" lang="en-US" sz="1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7736D51E-C6C9-4224-93F6-FBE4A7958510}"/>
              </a:ext>
            </a:extLst>
          </p:cNvPr>
          <p:cNvSpPr txBox="1"/>
          <p:nvPr/>
        </p:nvSpPr>
        <p:spPr>
          <a:xfrm>
            <a:off x="156997" y="1322243"/>
            <a:ext cx="8933856" cy="400110"/>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rPr>
              <a:t>Old DLAD clause cancelled – could be found in Section I – Contract Clauses </a:t>
            </a:r>
          </a:p>
        </p:txBody>
      </p:sp>
    </p:spTree>
    <p:extLst>
      <p:ext uri="{BB962C8B-B14F-4D97-AF65-F5344CB8AC3E}">
        <p14:creationId xmlns:p14="http://schemas.microsoft.com/office/powerpoint/2010/main" val="1884525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p:txBody>
          <a:bodyPr/>
          <a:lstStyle/>
          <a:p>
            <a:r>
              <a:rPr lang="en-US" dirty="0"/>
              <a:t>Contractual Obligation</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p:txBody>
          <a:bodyPr/>
          <a:lstStyle/>
          <a:p>
            <a:fld id="{0F70353F-5ECB-4B50-B3EA-C871EA4E3F32}" type="slidenum">
              <a:rPr lang="en-US" smtClean="0"/>
              <a:t>17</a:t>
            </a:fld>
            <a:endParaRPr lang="en-US"/>
          </a:p>
        </p:txBody>
      </p:sp>
      <p:cxnSp>
        <p:nvCxnSpPr>
          <p:cNvPr id="10" name="Straight Connector 9">
            <a:extLst>
              <a:ext uri="{FF2B5EF4-FFF2-40B4-BE49-F238E27FC236}">
                <a16:creationId xmlns:a16="http://schemas.microsoft.com/office/drawing/2014/main" id="{3A5EE05E-F91F-4C46-B8DA-81FD3E594D04}"/>
              </a:ext>
            </a:extLst>
          </p:cNvPr>
          <p:cNvCxnSpPr>
            <a:cxnSpLocks/>
          </p:cNvCxnSpPr>
          <p:nvPr/>
        </p:nvCxnSpPr>
        <p:spPr>
          <a:xfrm flipV="1">
            <a:off x="217618" y="5088575"/>
            <a:ext cx="7145708" cy="1"/>
          </a:xfrm>
          <a:prstGeom prst="line">
            <a:avLst/>
          </a:prstGeom>
          <a:noFill/>
          <a:ln w="25400" cap="flat" cmpd="sng" algn="ctr">
            <a:solidFill>
              <a:srgbClr val="FF0000"/>
            </a:solidFill>
            <a:prstDash val="solid"/>
            <a:miter lim="800000"/>
          </a:ln>
          <a:effectLst/>
        </p:spPr>
      </p:cxnSp>
      <p:grpSp>
        <p:nvGrpSpPr>
          <p:cNvPr id="11" name="Group 10">
            <a:extLst>
              <a:ext uri="{FF2B5EF4-FFF2-40B4-BE49-F238E27FC236}">
                <a16:creationId xmlns:a16="http://schemas.microsoft.com/office/drawing/2014/main" id="{37849C4F-2339-43A2-B73F-4F2280EC64A0}"/>
              </a:ext>
            </a:extLst>
          </p:cNvPr>
          <p:cNvGrpSpPr/>
          <p:nvPr/>
        </p:nvGrpSpPr>
        <p:grpSpPr>
          <a:xfrm>
            <a:off x="159868" y="1767006"/>
            <a:ext cx="8919608" cy="3368624"/>
            <a:chOff x="113763" y="3573181"/>
            <a:chExt cx="8919608" cy="3368624"/>
          </a:xfrm>
        </p:grpSpPr>
        <p:sp>
          <p:nvSpPr>
            <p:cNvPr id="12" name="TextBox 11">
              <a:extLst>
                <a:ext uri="{FF2B5EF4-FFF2-40B4-BE49-F238E27FC236}">
                  <a16:creationId xmlns:a16="http://schemas.microsoft.com/office/drawing/2014/main" id="{414895E6-D45E-46D9-AEBA-38E5696CE14B}"/>
                </a:ext>
              </a:extLst>
            </p:cNvPr>
            <p:cNvSpPr txBox="1"/>
            <p:nvPr/>
          </p:nvSpPr>
          <p:spPr>
            <a:xfrm>
              <a:off x="150329" y="3573181"/>
              <a:ext cx="6198172" cy="461665"/>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990000"/>
                  </a:solidFill>
                  <a:effectLst/>
                  <a:uLnTx/>
                  <a:uFillTx/>
                  <a:latin typeface="Times New Roman" panose="02020603050405020304" pitchFamily="18" charset="0"/>
                  <a:cs typeface="Times New Roman" panose="02020603050405020304" pitchFamily="18" charset="0"/>
                </a:rPr>
                <a:t>QAR Responsibilities and Correlation Testing</a:t>
              </a:r>
            </a:p>
          </p:txBody>
        </p:sp>
        <p:grpSp>
          <p:nvGrpSpPr>
            <p:cNvPr id="13" name="Group 12">
              <a:extLst>
                <a:ext uri="{FF2B5EF4-FFF2-40B4-BE49-F238E27FC236}">
                  <a16:creationId xmlns:a16="http://schemas.microsoft.com/office/drawing/2014/main" id="{BEC67E9A-356E-4984-B416-AE52791EF8EB}"/>
                </a:ext>
              </a:extLst>
            </p:cNvPr>
            <p:cNvGrpSpPr/>
            <p:nvPr/>
          </p:nvGrpSpPr>
          <p:grpSpPr>
            <a:xfrm>
              <a:off x="113763" y="4079483"/>
              <a:ext cx="8919608" cy="2862322"/>
              <a:chOff x="113763" y="4079483"/>
              <a:chExt cx="8919608" cy="2862322"/>
            </a:xfrm>
          </p:grpSpPr>
          <p:sp>
            <p:nvSpPr>
              <p:cNvPr id="14" name="TextBox 13">
                <a:extLst>
                  <a:ext uri="{FF2B5EF4-FFF2-40B4-BE49-F238E27FC236}">
                    <a16:creationId xmlns:a16="http://schemas.microsoft.com/office/drawing/2014/main" id="{73426DA3-4CB7-4B05-B1D1-3FEC06A5109A}"/>
                  </a:ext>
                </a:extLst>
              </p:cNvPr>
              <p:cNvSpPr txBox="1"/>
              <p:nvPr/>
            </p:nvSpPr>
            <p:spPr>
              <a:xfrm>
                <a:off x="113763" y="4079483"/>
                <a:ext cx="8919608" cy="2862322"/>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rPr>
                  <a:t>(</a:t>
                </a: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The Government QAR will cut </a:t>
                </a:r>
                <a:r>
                  <a:rPr kumimoji="0" lang="en-US" sz="2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samples </a:t>
                </a: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from a lot at the textile component source and send them for testing to the Laboratory cited below. (The acceptability of each lot will be determined through the testing of these samples). In addition, the QAR will simultaneously cut samples from the same rolls of material and send them to the DLA Troop Support laboratory when advised by the DLA Troop Support textile technologist to do so. For end items, duplicate samples will be drawn. Source sampling procedures are detailed further in the DLA Troop Support Clothing &amp; Textiles Additional Quality Assurance Requirements dated October 2018 (formerly 4155.3, dated 03 November 1997), which is incorporated by reference.</a:t>
                </a:r>
              </a:p>
            </p:txBody>
          </p:sp>
          <p:cxnSp>
            <p:nvCxnSpPr>
              <p:cNvPr id="15" name="Straight Connector 14">
                <a:extLst>
                  <a:ext uri="{FF2B5EF4-FFF2-40B4-BE49-F238E27FC236}">
                    <a16:creationId xmlns:a16="http://schemas.microsoft.com/office/drawing/2014/main" id="{2C02C208-260C-4F1B-B7EE-1348C22B2419}"/>
                  </a:ext>
                </a:extLst>
              </p:cNvPr>
              <p:cNvCxnSpPr/>
              <p:nvPr/>
            </p:nvCxnSpPr>
            <p:spPr>
              <a:xfrm>
                <a:off x="995082" y="4452489"/>
                <a:ext cx="3530813" cy="0"/>
              </a:xfrm>
              <a:prstGeom prst="line">
                <a:avLst/>
              </a:prstGeom>
              <a:noFill/>
              <a:ln w="25400" cap="flat" cmpd="sng" algn="ctr">
                <a:solidFill>
                  <a:srgbClr val="FF0000"/>
                </a:solidFill>
                <a:prstDash val="solid"/>
                <a:miter lim="800000"/>
              </a:ln>
              <a:effectLst/>
            </p:spPr>
          </p:cxnSp>
          <p:cxnSp>
            <p:nvCxnSpPr>
              <p:cNvPr id="16" name="Straight Connector 15">
                <a:extLst>
                  <a:ext uri="{FF2B5EF4-FFF2-40B4-BE49-F238E27FC236}">
                    <a16:creationId xmlns:a16="http://schemas.microsoft.com/office/drawing/2014/main" id="{BE675867-9D3C-4087-90AF-A25BEE39FC53}"/>
                  </a:ext>
                </a:extLst>
              </p:cNvPr>
              <p:cNvCxnSpPr>
                <a:cxnSpLocks/>
              </p:cNvCxnSpPr>
              <p:nvPr/>
            </p:nvCxnSpPr>
            <p:spPr>
              <a:xfrm>
                <a:off x="5007159" y="6267513"/>
                <a:ext cx="3262964" cy="0"/>
              </a:xfrm>
              <a:prstGeom prst="line">
                <a:avLst/>
              </a:prstGeom>
              <a:noFill/>
              <a:ln w="25400" cap="flat" cmpd="sng" algn="ctr">
                <a:solidFill>
                  <a:srgbClr val="FF0000"/>
                </a:solidFill>
                <a:prstDash val="solid"/>
                <a:miter lim="800000"/>
              </a:ln>
              <a:effectLst/>
            </p:spPr>
          </p:cxnSp>
          <p:cxnSp>
            <p:nvCxnSpPr>
              <p:cNvPr id="17" name="Straight Connector 16">
                <a:extLst>
                  <a:ext uri="{FF2B5EF4-FFF2-40B4-BE49-F238E27FC236}">
                    <a16:creationId xmlns:a16="http://schemas.microsoft.com/office/drawing/2014/main" id="{5F9A56F7-0735-49A9-96F2-5BE370839222}"/>
                  </a:ext>
                </a:extLst>
              </p:cNvPr>
              <p:cNvCxnSpPr>
                <a:cxnSpLocks/>
              </p:cNvCxnSpPr>
              <p:nvPr/>
            </p:nvCxnSpPr>
            <p:spPr>
              <a:xfrm>
                <a:off x="171513" y="6560243"/>
                <a:ext cx="8445119" cy="0"/>
              </a:xfrm>
              <a:prstGeom prst="line">
                <a:avLst/>
              </a:prstGeom>
              <a:noFill/>
              <a:ln w="25400" cap="flat" cmpd="sng" algn="ctr">
                <a:solidFill>
                  <a:srgbClr val="FF0000"/>
                </a:solidFill>
                <a:prstDash val="solid"/>
                <a:miter lim="800000"/>
              </a:ln>
              <a:effectLst/>
            </p:spPr>
          </p:cxnSp>
        </p:grpSp>
      </p:grpSp>
      <p:pic>
        <p:nvPicPr>
          <p:cNvPr id="18" name="Picture 17">
            <a:extLst>
              <a:ext uri="{FF2B5EF4-FFF2-40B4-BE49-F238E27FC236}">
                <a16:creationId xmlns:a16="http://schemas.microsoft.com/office/drawing/2014/main" id="{3FC07281-DF9E-4D3C-87E8-D05FC9BF2852}"/>
              </a:ext>
            </a:extLst>
          </p:cNvPr>
          <p:cNvPicPr>
            <a:picLocks noChangeAspect="1"/>
          </p:cNvPicPr>
          <p:nvPr/>
        </p:nvPicPr>
        <p:blipFill>
          <a:blip r:embed="rId3"/>
          <a:stretch>
            <a:fillRect/>
          </a:stretch>
        </p:blipFill>
        <p:spPr>
          <a:xfrm>
            <a:off x="404660" y="1250389"/>
            <a:ext cx="8469429" cy="311090"/>
          </a:xfrm>
          <a:prstGeom prst="rect">
            <a:avLst/>
          </a:prstGeom>
        </p:spPr>
      </p:pic>
      <p:sp>
        <p:nvSpPr>
          <p:cNvPr id="19" name="TextBox 18">
            <a:extLst>
              <a:ext uri="{FF2B5EF4-FFF2-40B4-BE49-F238E27FC236}">
                <a16:creationId xmlns:a16="http://schemas.microsoft.com/office/drawing/2014/main" id="{151C8F3D-DEEF-4F85-9A6F-310ECCCCE2F2}"/>
              </a:ext>
            </a:extLst>
          </p:cNvPr>
          <p:cNvSpPr txBox="1"/>
          <p:nvPr/>
        </p:nvSpPr>
        <p:spPr>
          <a:xfrm>
            <a:off x="159868" y="5508636"/>
            <a:ext cx="8839753" cy="70788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rPr>
              <a:t>Updates to AQAR permit the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rPr>
              <a:t>Supplier’s Source Sampling Representative to cut samples.</a:t>
            </a:r>
          </a:p>
        </p:txBody>
      </p:sp>
      <p:sp>
        <p:nvSpPr>
          <p:cNvPr id="20" name="Rectangle 19">
            <a:extLst>
              <a:ext uri="{FF2B5EF4-FFF2-40B4-BE49-F238E27FC236}">
                <a16:creationId xmlns:a16="http://schemas.microsoft.com/office/drawing/2014/main" id="{A960347E-A21B-4962-8442-13E556A5B6C6}"/>
              </a:ext>
            </a:extLst>
          </p:cNvPr>
          <p:cNvSpPr/>
          <p:nvPr/>
        </p:nvSpPr>
        <p:spPr>
          <a:xfrm>
            <a:off x="196434" y="5518868"/>
            <a:ext cx="8677655" cy="707885"/>
          </a:xfrm>
          <a:prstGeom prst="rect">
            <a:avLst/>
          </a:prstGeom>
          <a:noFill/>
          <a:ln w="381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96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p:txBody>
          <a:bodyPr/>
          <a:lstStyle/>
          <a:p>
            <a:r>
              <a:rPr lang="en-US" dirty="0"/>
              <a:t>Contractual Obligation</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p:txBody>
          <a:bodyPr/>
          <a:lstStyle/>
          <a:p>
            <a:fld id="{0F70353F-5ECB-4B50-B3EA-C871EA4E3F32}" type="slidenum">
              <a:rPr lang="en-US" smtClean="0"/>
              <a:t>18</a:t>
            </a:fld>
            <a:endParaRPr lang="en-US"/>
          </a:p>
        </p:txBody>
      </p:sp>
      <p:grpSp>
        <p:nvGrpSpPr>
          <p:cNvPr id="24" name="Group 23">
            <a:extLst>
              <a:ext uri="{FF2B5EF4-FFF2-40B4-BE49-F238E27FC236}">
                <a16:creationId xmlns:a16="http://schemas.microsoft.com/office/drawing/2014/main" id="{B90574ED-849E-4C96-BF6E-BC612A9852DD}"/>
              </a:ext>
            </a:extLst>
          </p:cNvPr>
          <p:cNvGrpSpPr/>
          <p:nvPr/>
        </p:nvGrpSpPr>
        <p:grpSpPr>
          <a:xfrm>
            <a:off x="76200" y="1171207"/>
            <a:ext cx="8915400" cy="2991355"/>
            <a:chOff x="152401" y="1010990"/>
            <a:chExt cx="8915400" cy="2991355"/>
          </a:xfrm>
        </p:grpSpPr>
        <p:sp>
          <p:nvSpPr>
            <p:cNvPr id="25" name="TextBox 24">
              <a:extLst>
                <a:ext uri="{FF2B5EF4-FFF2-40B4-BE49-F238E27FC236}">
                  <a16:creationId xmlns:a16="http://schemas.microsoft.com/office/drawing/2014/main" id="{05D9938C-F5A9-47CC-9A52-649E0A24A65A}"/>
                </a:ext>
              </a:extLst>
            </p:cNvPr>
            <p:cNvSpPr txBox="1"/>
            <p:nvPr/>
          </p:nvSpPr>
          <p:spPr>
            <a:xfrm>
              <a:off x="152401" y="1447800"/>
              <a:ext cx="8915400" cy="255454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The prime contractor will notify the DLA Troop Support textile technologist (__________ at (215) 737-____) in writing at least ten days in advance when lots are to be presented to allow Government witnessing of testing at the contractor’s laboratory. If the Government intends to witness testing, a representative from the DLA Troop Support laboratory will notify the contractor’s laboratory. In the absence of Government notification, testing should proceed as scheduled.</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prstClr val="black"/>
                </a:solidFill>
                <a:effectLst/>
                <a:uLnTx/>
                <a:uFillTx/>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prstClr val="black"/>
                </a:solidFill>
                <a:effectLst/>
                <a:uLnTx/>
                <a:uFillTx/>
              </a:endParaRPr>
            </a:p>
          </p:txBody>
        </p:sp>
        <p:sp>
          <p:nvSpPr>
            <p:cNvPr id="26" name="TextBox 25">
              <a:extLst>
                <a:ext uri="{FF2B5EF4-FFF2-40B4-BE49-F238E27FC236}">
                  <a16:creationId xmlns:a16="http://schemas.microsoft.com/office/drawing/2014/main" id="{9C747698-8CC5-4556-A1D2-F2741AB8C6E9}"/>
                </a:ext>
              </a:extLst>
            </p:cNvPr>
            <p:cNvSpPr txBox="1"/>
            <p:nvPr/>
          </p:nvSpPr>
          <p:spPr>
            <a:xfrm>
              <a:off x="156696" y="1010990"/>
              <a:ext cx="4357283" cy="461665"/>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990000"/>
                  </a:solidFill>
                  <a:effectLst/>
                  <a:uLnTx/>
                  <a:uFillTx/>
                  <a:latin typeface="Times New Roman" panose="02020603050405020304" pitchFamily="18" charset="0"/>
                  <a:cs typeface="Times New Roman" panose="02020603050405020304" pitchFamily="18" charset="0"/>
                </a:rPr>
                <a:t>Notifications – to the DLA PTC</a:t>
              </a:r>
            </a:p>
          </p:txBody>
        </p:sp>
        <p:sp>
          <p:nvSpPr>
            <p:cNvPr id="27" name="Rectangle 26">
              <a:extLst>
                <a:ext uri="{FF2B5EF4-FFF2-40B4-BE49-F238E27FC236}">
                  <a16:creationId xmlns:a16="http://schemas.microsoft.com/office/drawing/2014/main" id="{C84804CC-5637-4536-A676-6552384F3138}"/>
                </a:ext>
              </a:extLst>
            </p:cNvPr>
            <p:cNvSpPr/>
            <p:nvPr/>
          </p:nvSpPr>
          <p:spPr>
            <a:xfrm>
              <a:off x="4267200" y="1512331"/>
              <a:ext cx="4114800" cy="271151"/>
            </a:xfrm>
            <a:prstGeom prst="rect">
              <a:avLst/>
            </a:prstGeom>
            <a:noFill/>
            <a:ln w="12700" cap="flat" cmpd="sng" algn="ctr">
              <a:solidFill>
                <a:srgbClr val="FF0000"/>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F5DF66ED-1007-454E-943E-5E26DAD9887E}"/>
                </a:ext>
              </a:extLst>
            </p:cNvPr>
            <p:cNvCxnSpPr/>
            <p:nvPr/>
          </p:nvCxnSpPr>
          <p:spPr>
            <a:xfrm>
              <a:off x="219752" y="3352800"/>
              <a:ext cx="6790648" cy="0"/>
            </a:xfrm>
            <a:prstGeom prst="line">
              <a:avLst/>
            </a:prstGeom>
            <a:noFill/>
            <a:ln w="25400" cap="flat" cmpd="sng" algn="ctr">
              <a:solidFill>
                <a:srgbClr val="FF0000"/>
              </a:solidFill>
              <a:prstDash val="solid"/>
              <a:miter lim="800000"/>
            </a:ln>
            <a:effectLst/>
          </p:spPr>
        </p:cxnSp>
        <p:sp>
          <p:nvSpPr>
            <p:cNvPr id="29" name="Rectangle 28">
              <a:extLst>
                <a:ext uri="{FF2B5EF4-FFF2-40B4-BE49-F238E27FC236}">
                  <a16:creationId xmlns:a16="http://schemas.microsoft.com/office/drawing/2014/main" id="{7B10C502-F54F-40EE-9DD1-BDE4B93E8A82}"/>
                </a:ext>
              </a:extLst>
            </p:cNvPr>
            <p:cNvSpPr/>
            <p:nvPr/>
          </p:nvSpPr>
          <p:spPr>
            <a:xfrm>
              <a:off x="219752" y="1783482"/>
              <a:ext cx="3360575" cy="328653"/>
            </a:xfrm>
            <a:prstGeom prst="rect">
              <a:avLst/>
            </a:prstGeom>
            <a:noFill/>
            <a:ln w="12700" cap="flat" cmpd="sng" algn="ctr">
              <a:solidFill>
                <a:srgbClr val="FF0000"/>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B4B4F198-BA3F-4876-B687-59B79E8B949C}"/>
                </a:ext>
              </a:extLst>
            </p:cNvPr>
            <p:cNvCxnSpPr/>
            <p:nvPr/>
          </p:nvCxnSpPr>
          <p:spPr>
            <a:xfrm>
              <a:off x="7354262" y="2999360"/>
              <a:ext cx="1540594" cy="0"/>
            </a:xfrm>
            <a:prstGeom prst="line">
              <a:avLst/>
            </a:prstGeom>
            <a:noFill/>
            <a:ln w="25400" cap="flat" cmpd="sng" algn="ctr">
              <a:solidFill>
                <a:srgbClr val="FF0000"/>
              </a:solidFill>
              <a:prstDash val="solid"/>
              <a:miter lim="800000"/>
            </a:ln>
            <a:effectLst/>
          </p:spPr>
        </p:cxnSp>
      </p:grpSp>
      <p:grpSp>
        <p:nvGrpSpPr>
          <p:cNvPr id="31" name="Group 30">
            <a:extLst>
              <a:ext uri="{FF2B5EF4-FFF2-40B4-BE49-F238E27FC236}">
                <a16:creationId xmlns:a16="http://schemas.microsoft.com/office/drawing/2014/main" id="{CC2F76CE-C23B-4C2B-B693-CF1C6DDDB42B}"/>
              </a:ext>
            </a:extLst>
          </p:cNvPr>
          <p:cNvGrpSpPr/>
          <p:nvPr/>
        </p:nvGrpSpPr>
        <p:grpSpPr>
          <a:xfrm>
            <a:off x="76200" y="3806712"/>
            <a:ext cx="8933689" cy="2441688"/>
            <a:chOff x="152400" y="3800993"/>
            <a:chExt cx="8933689" cy="2441688"/>
          </a:xfrm>
        </p:grpSpPr>
        <p:sp>
          <p:nvSpPr>
            <p:cNvPr id="32" name="TextBox 31">
              <a:extLst>
                <a:ext uri="{FF2B5EF4-FFF2-40B4-BE49-F238E27FC236}">
                  <a16:creationId xmlns:a16="http://schemas.microsoft.com/office/drawing/2014/main" id="{B5E9A067-BC1F-4342-9FCA-C37F3E1F73CD}"/>
                </a:ext>
              </a:extLst>
            </p:cNvPr>
            <p:cNvSpPr txBox="1"/>
            <p:nvPr/>
          </p:nvSpPr>
          <p:spPr>
            <a:xfrm>
              <a:off x="152400" y="4303689"/>
              <a:ext cx="8933689" cy="1938992"/>
            </a:xfrm>
            <a:prstGeom prst="rect">
              <a:avLst/>
            </a:prstGeom>
            <a:noFill/>
          </p:spPr>
          <p:txBody>
            <a:bodyPr wrap="square" rtlCol="0">
              <a:spAutoFit/>
            </a:bodyPr>
            <a:lstStyle/>
            <a:p>
              <a:pPr defTabSz="914400" fontAlgn="base">
                <a:spcBef>
                  <a:spcPct val="0"/>
                </a:spcBef>
                <a:spcAft>
                  <a:spcPct val="0"/>
                </a:spcAft>
              </a:pPr>
              <a:r>
                <a:rPr lang="en-US" sz="2000" dirty="0">
                  <a:solidFill>
                    <a:prstClr val="black"/>
                  </a:solidFill>
                  <a:latin typeface="Times New Roman" panose="02020603050405020304" pitchFamily="18" charset="0"/>
                  <a:cs typeface="Times New Roman" panose="02020603050405020304" pitchFamily="18" charset="0"/>
                </a:rPr>
                <a:t>(d)  Should the contracting officer withdraw approval of the laboratory proposed by the contractor during the course of a contract, DLA Troop Support will perform the required testing for up to 30 calendar days from the date of approval withdrawal. The charge for testing will be at the DLA Troop Support laboratory’s effective cost rate on the date of testing. The contractor is responsible for securing the services of another laboratory during this period.</a:t>
              </a:r>
            </a:p>
          </p:txBody>
        </p:sp>
        <p:sp>
          <p:nvSpPr>
            <p:cNvPr id="33" name="TextBox 32">
              <a:extLst>
                <a:ext uri="{FF2B5EF4-FFF2-40B4-BE49-F238E27FC236}">
                  <a16:creationId xmlns:a16="http://schemas.microsoft.com/office/drawing/2014/main" id="{E54A669A-9970-4924-932F-2FA6FFE13AEC}"/>
                </a:ext>
              </a:extLst>
            </p:cNvPr>
            <p:cNvSpPr txBox="1"/>
            <p:nvPr/>
          </p:nvSpPr>
          <p:spPr>
            <a:xfrm>
              <a:off x="152532" y="3800993"/>
              <a:ext cx="8143448"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990000"/>
                  </a:solidFill>
                  <a:latin typeface="Times New Roman" panose="02020603050405020304" pitchFamily="18" charset="0"/>
                  <a:cs typeface="Times New Roman" panose="02020603050405020304" pitchFamily="18" charset="0"/>
                </a:rPr>
                <a:t>What if a lab cannot be approved and DLA needs the goods?</a:t>
              </a:r>
            </a:p>
          </p:txBody>
        </p:sp>
      </p:grpSp>
    </p:spTree>
    <p:extLst>
      <p:ext uri="{BB962C8B-B14F-4D97-AF65-F5344CB8AC3E}">
        <p14:creationId xmlns:p14="http://schemas.microsoft.com/office/powerpoint/2010/main" val="297072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24"/>
                                        </p:tgtEl>
                                      </p:cBhvr>
                                    </p:animEffect>
                                    <p:set>
                                      <p:cBhvr>
                                        <p:cTn id="7" dur="1" fill="hold">
                                          <p:stCondLst>
                                            <p:cond delay="249"/>
                                          </p:stCondLst>
                                        </p:cTn>
                                        <p:tgtEl>
                                          <p:spTgt spid="2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Who do notifications go to</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In plain English, notifications are to go to the DLA Product Test Center – </a:t>
            </a:r>
            <a:r>
              <a:rPr lang="en-US" dirty="0" smtClean="0">
                <a:latin typeface="Times New Roman" panose="02020603050405020304" pitchFamily="18" charset="0"/>
                <a:cs typeface="Times New Roman" panose="02020603050405020304" pitchFamily="18" charset="0"/>
              </a:rPr>
              <a:t>Analytical</a:t>
            </a:r>
          </a:p>
          <a:p>
            <a:r>
              <a:rPr lang="en-US" dirty="0">
                <a:latin typeface="Times New Roman" panose="02020603050405020304" pitchFamily="18" charset="0"/>
                <a:cs typeface="Times New Roman" panose="02020603050405020304" pitchFamily="18" charset="0"/>
              </a:rPr>
              <a:t>We have either textile technologists or chemists assigned to each laboratory</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Send notifications to paactlab@dla.mil.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will then assign that laboratory a lab specialist to handle test reports</a:t>
            </a:r>
            <a:r>
              <a:rPr lang="en-US" dirty="0"/>
              <a:t>.</a:t>
            </a:r>
          </a:p>
          <a:p>
            <a:r>
              <a:rPr lang="en-US" dirty="0" smtClean="0">
                <a:latin typeface="Times New Roman" panose="02020603050405020304" pitchFamily="18" charset="0"/>
                <a:cs typeface="Times New Roman" panose="02020603050405020304" pitchFamily="18" charset="0"/>
              </a:rPr>
              <a:t>Please check your contracts to see if your vendors are being directed to send their reports to the PTC-A</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70353F-5ECB-4B50-B3EA-C871EA4E3F32}" type="slidenum">
              <a:rPr lang="en-US" smtClean="0"/>
              <a:t>19</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44592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Overview</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2</a:t>
            </a:fld>
            <a:endParaRPr lang="en-US" dirty="0"/>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sp>
        <p:nvSpPr>
          <p:cNvPr id="8" name="TextBox 7">
            <a:extLst>
              <a:ext uri="{FF2B5EF4-FFF2-40B4-BE49-F238E27FC236}">
                <a16:creationId xmlns:a16="http://schemas.microsoft.com/office/drawing/2014/main" id="{24E01C38-77BC-4FB9-ACA0-7079A71EF15C}"/>
              </a:ext>
            </a:extLst>
          </p:cNvPr>
          <p:cNvSpPr txBox="1"/>
          <p:nvPr/>
        </p:nvSpPr>
        <p:spPr>
          <a:xfrm>
            <a:off x="3282696" y="2970228"/>
            <a:ext cx="2578608" cy="646331"/>
          </a:xfrm>
          <a:prstGeom prst="rect">
            <a:avLst/>
          </a:prstGeom>
          <a:noFill/>
        </p:spPr>
        <p:txBody>
          <a:bodyPr wrap="square" rtlCol="0">
            <a:spAutoFit/>
          </a:bodyPr>
          <a:lstStyle/>
          <a:p>
            <a:pPr marL="342900" indent="-342900">
              <a:buFont typeface="+mj-lt"/>
              <a:buAutoNum type="arabicPeriod"/>
            </a:pPr>
            <a:endParaRPr lang="en-US" dirty="0"/>
          </a:p>
          <a:p>
            <a:endParaRPr lang="en-US" dirty="0"/>
          </a:p>
        </p:txBody>
      </p:sp>
      <p:sp>
        <p:nvSpPr>
          <p:cNvPr id="10" name="Content Placeholder 5">
            <a:extLst>
              <a:ext uri="{FF2B5EF4-FFF2-40B4-BE49-F238E27FC236}">
                <a16:creationId xmlns:a16="http://schemas.microsoft.com/office/drawing/2014/main" id="{1328FD02-6785-4B6D-A407-5D13024252DD}"/>
              </a:ext>
            </a:extLst>
          </p:cNvPr>
          <p:cNvSpPr txBox="1">
            <a:spLocks/>
          </p:cNvSpPr>
          <p:nvPr/>
        </p:nvSpPr>
        <p:spPr>
          <a:xfrm>
            <a:off x="398352" y="1385196"/>
            <a:ext cx="8338242" cy="480737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000" kern="1200" baseline="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171450">
              <a:lnSpc>
                <a:spcPct val="100000"/>
              </a:lnSpc>
              <a:spcBef>
                <a:spcPts val="100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Background – How did we get here?</a:t>
            </a:r>
          </a:p>
          <a:p>
            <a:pPr marL="228600" indent="-171450">
              <a:lnSpc>
                <a:spcPct val="100000"/>
              </a:lnSpc>
              <a:spcBef>
                <a:spcPts val="100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Terminology – What does DLA Troop Support expect?</a:t>
            </a:r>
          </a:p>
          <a:p>
            <a:pPr marL="228600" indent="-171450">
              <a:lnSpc>
                <a:spcPct val="100000"/>
              </a:lnSpc>
              <a:spcBef>
                <a:spcPts val="100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Contractual Obligation – Why should we care</a:t>
            </a:r>
          </a:p>
          <a:p>
            <a:pPr marL="228600" indent="-171450">
              <a:lnSpc>
                <a:spcPct val="100000"/>
              </a:lnSpc>
              <a:spcBef>
                <a:spcPts val="100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General Procedures – How it all works</a:t>
            </a:r>
          </a:p>
        </p:txBody>
      </p:sp>
    </p:spTree>
    <p:extLst>
      <p:ext uri="{BB962C8B-B14F-4D97-AF65-F5344CB8AC3E}">
        <p14:creationId xmlns:p14="http://schemas.microsoft.com/office/powerpoint/2010/main" val="924614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p:txBody>
          <a:bodyPr/>
          <a:lstStyle/>
          <a:p>
            <a:r>
              <a:rPr lang="en-US" dirty="0"/>
              <a:t>Notification of Lot Presentation</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p:txBody>
          <a:bodyPr/>
          <a:lstStyle/>
          <a:p>
            <a:fld id="{0F70353F-5ECB-4B50-B3EA-C871EA4E3F32}" type="slidenum">
              <a:rPr lang="en-US" smtClean="0"/>
              <a:t>20</a:t>
            </a:fld>
            <a:endParaRPr lang="en-US"/>
          </a:p>
        </p:txBody>
      </p:sp>
      <p:sp>
        <p:nvSpPr>
          <p:cNvPr id="14" name="Content Placeholder 2">
            <a:extLst>
              <a:ext uri="{FF2B5EF4-FFF2-40B4-BE49-F238E27FC236}">
                <a16:creationId xmlns:a16="http://schemas.microsoft.com/office/drawing/2014/main" id="{D23E6EDF-6572-4672-B687-DE8750197775}"/>
              </a:ext>
            </a:extLst>
          </p:cNvPr>
          <p:cNvSpPr txBox="1">
            <a:spLocks/>
          </p:cNvSpPr>
          <p:nvPr/>
        </p:nvSpPr>
        <p:spPr>
          <a:xfrm>
            <a:off x="597972" y="1188720"/>
            <a:ext cx="8229600" cy="1600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Minimum 14 calendar days before lot presentation.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No earlier than 30 calendar days before lot presentation.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Email preferred.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Notification sent to paactlab@dla.mil</a:t>
            </a:r>
          </a:p>
        </p:txBody>
      </p:sp>
      <p:pic>
        <p:nvPicPr>
          <p:cNvPr id="15" name="Picture 14" descr="A screenshot of a cell phone&#10;&#10;Description automatically generated">
            <a:extLst>
              <a:ext uri="{FF2B5EF4-FFF2-40B4-BE49-F238E27FC236}">
                <a16:creationId xmlns:a16="http://schemas.microsoft.com/office/drawing/2014/main" id="{6B87A0FB-0356-422E-BD4A-35880C6CAE60}"/>
              </a:ext>
            </a:extLst>
          </p:cNvPr>
          <p:cNvPicPr>
            <a:picLocks noChangeAspect="1"/>
          </p:cNvPicPr>
          <p:nvPr/>
        </p:nvPicPr>
        <p:blipFill rotWithShape="1">
          <a:blip r:embed="rId3">
            <a:extLst>
              <a:ext uri="{28A0092B-C50C-407E-A947-70E740481C1C}">
                <a14:useLocalDpi xmlns:a14="http://schemas.microsoft.com/office/drawing/2010/main" val="0"/>
              </a:ext>
            </a:extLst>
          </a:blip>
          <a:srcRect l="7599" t="18877" r="8226"/>
          <a:stretch/>
        </p:blipFill>
        <p:spPr>
          <a:xfrm>
            <a:off x="1690910" y="3104941"/>
            <a:ext cx="6382641" cy="3296864"/>
          </a:xfrm>
          <a:prstGeom prst="rect">
            <a:avLst/>
          </a:prstGeom>
        </p:spPr>
      </p:pic>
    </p:spTree>
    <p:extLst>
      <p:ext uri="{BB962C8B-B14F-4D97-AF65-F5344CB8AC3E}">
        <p14:creationId xmlns:p14="http://schemas.microsoft.com/office/powerpoint/2010/main" val="908257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a:xfrm>
            <a:off x="3668885" y="165036"/>
            <a:ext cx="5029200" cy="822960"/>
          </a:xfrm>
        </p:spPr>
        <p:txBody>
          <a:bodyPr/>
          <a:lstStyle/>
          <a:p>
            <a:r>
              <a:rPr lang="en-US" dirty="0"/>
              <a:t>SUNTEST:</a:t>
            </a:r>
            <a:br>
              <a:rPr lang="en-US" dirty="0"/>
            </a:br>
            <a:r>
              <a:rPr lang="en-US" dirty="0"/>
              <a:t>Source Sampling Untested</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p:txBody>
          <a:bodyPr/>
          <a:lstStyle/>
          <a:p>
            <a:fld id="{0F70353F-5ECB-4B50-B3EA-C871EA4E3F32}" type="slidenum">
              <a:rPr lang="en-US" smtClean="0"/>
              <a:t>21</a:t>
            </a:fld>
            <a:endParaRPr lang="en-US"/>
          </a:p>
        </p:txBody>
      </p:sp>
      <p:grpSp>
        <p:nvGrpSpPr>
          <p:cNvPr id="6" name="Group 5">
            <a:extLst>
              <a:ext uri="{FF2B5EF4-FFF2-40B4-BE49-F238E27FC236}">
                <a16:creationId xmlns:a16="http://schemas.microsoft.com/office/drawing/2014/main" id="{E3FBA87F-8ACA-40D6-8015-9DCCEEBB9EB7}"/>
              </a:ext>
            </a:extLst>
          </p:cNvPr>
          <p:cNvGrpSpPr/>
          <p:nvPr/>
        </p:nvGrpSpPr>
        <p:grpSpPr>
          <a:xfrm>
            <a:off x="394705" y="1279184"/>
            <a:ext cx="1219200" cy="964900"/>
            <a:chOff x="424850" y="1249145"/>
            <a:chExt cx="1219200" cy="964900"/>
          </a:xfrm>
        </p:grpSpPr>
        <p:sp>
          <p:nvSpPr>
            <p:cNvPr id="7" name="Flowchart: Alternate Process 6">
              <a:extLst>
                <a:ext uri="{FF2B5EF4-FFF2-40B4-BE49-F238E27FC236}">
                  <a16:creationId xmlns:a16="http://schemas.microsoft.com/office/drawing/2014/main" id="{5C5FCA89-5E34-4775-A7C3-E50576C4CB2F}"/>
                </a:ext>
              </a:extLst>
            </p:cNvPr>
            <p:cNvSpPr/>
            <p:nvPr/>
          </p:nvSpPr>
          <p:spPr>
            <a:xfrm>
              <a:off x="424850" y="1249145"/>
              <a:ext cx="1219200" cy="96490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8" name="TextBox 7">
              <a:extLst>
                <a:ext uri="{FF2B5EF4-FFF2-40B4-BE49-F238E27FC236}">
                  <a16:creationId xmlns:a16="http://schemas.microsoft.com/office/drawing/2014/main" id="{2BEFEE82-9674-4AFF-BA7D-EFBBE9F752C2}"/>
                </a:ext>
              </a:extLst>
            </p:cNvPr>
            <p:cNvSpPr txBox="1"/>
            <p:nvPr/>
          </p:nvSpPr>
          <p:spPr>
            <a:xfrm>
              <a:off x="446440" y="1290715"/>
              <a:ext cx="1149484" cy="923330"/>
            </a:xfrm>
            <a:prstGeom prst="rect">
              <a:avLst/>
            </a:prstGeom>
            <a:noFill/>
          </p:spPr>
          <p:txBody>
            <a:bodyPr wrap="square" rtlCol="0">
              <a:spAutoFit/>
            </a:bodyPr>
            <a:lstStyle/>
            <a:p>
              <a:pPr algn="ctr" defTabSz="914400">
                <a:defRPr/>
              </a:pPr>
              <a:r>
                <a:rPr lang="en-US" kern="0" dirty="0">
                  <a:solidFill>
                    <a:prstClr val="black"/>
                  </a:solidFill>
                  <a:latin typeface="Calibri"/>
                </a:rPr>
                <a:t>SSSR</a:t>
              </a:r>
            </a:p>
            <a:p>
              <a:pPr algn="ctr" defTabSz="914400">
                <a:defRPr/>
              </a:pPr>
              <a:r>
                <a:rPr lang="en-US" kern="0" dirty="0">
                  <a:solidFill>
                    <a:prstClr val="black"/>
                  </a:solidFill>
                  <a:latin typeface="Calibri"/>
                </a:rPr>
                <a:t>selects samples </a:t>
              </a:r>
            </a:p>
          </p:txBody>
        </p:sp>
      </p:grpSp>
      <p:grpSp>
        <p:nvGrpSpPr>
          <p:cNvPr id="9" name="Group 8">
            <a:extLst>
              <a:ext uri="{FF2B5EF4-FFF2-40B4-BE49-F238E27FC236}">
                <a16:creationId xmlns:a16="http://schemas.microsoft.com/office/drawing/2014/main" id="{29120755-E048-4971-950B-3DE0EFDC1F8B}"/>
              </a:ext>
            </a:extLst>
          </p:cNvPr>
          <p:cNvGrpSpPr/>
          <p:nvPr/>
        </p:nvGrpSpPr>
        <p:grpSpPr>
          <a:xfrm>
            <a:off x="1613905" y="1282767"/>
            <a:ext cx="2232189" cy="969264"/>
            <a:chOff x="1613905" y="1252728"/>
            <a:chExt cx="2232189" cy="969264"/>
          </a:xfrm>
        </p:grpSpPr>
        <p:cxnSp>
          <p:nvCxnSpPr>
            <p:cNvPr id="10" name="Straight Arrow Connector 9">
              <a:extLst>
                <a:ext uri="{FF2B5EF4-FFF2-40B4-BE49-F238E27FC236}">
                  <a16:creationId xmlns:a16="http://schemas.microsoft.com/office/drawing/2014/main" id="{5EFA663C-E68B-4C64-A813-025936896FDE}"/>
                </a:ext>
              </a:extLst>
            </p:cNvPr>
            <p:cNvCxnSpPr>
              <a:cxnSpLocks/>
              <a:stCxn id="7" idx="3"/>
              <a:endCxn id="11" idx="1"/>
            </p:cNvCxnSpPr>
            <p:nvPr/>
          </p:nvCxnSpPr>
          <p:spPr>
            <a:xfrm>
              <a:off x="1613905" y="1731595"/>
              <a:ext cx="635233" cy="5765"/>
            </a:xfrm>
            <a:prstGeom prst="straightConnector1">
              <a:avLst/>
            </a:prstGeom>
            <a:noFill/>
            <a:ln w="25400" cap="flat" cmpd="sng" algn="ctr">
              <a:solidFill>
                <a:sysClr val="windowText" lastClr="000000"/>
              </a:solidFill>
              <a:prstDash val="solid"/>
              <a:tailEnd type="arrow"/>
            </a:ln>
            <a:effectLst/>
          </p:spPr>
        </p:cxnSp>
        <p:sp>
          <p:nvSpPr>
            <p:cNvPr id="11" name="Flowchart: Alternate Process 10">
              <a:extLst>
                <a:ext uri="{FF2B5EF4-FFF2-40B4-BE49-F238E27FC236}">
                  <a16:creationId xmlns:a16="http://schemas.microsoft.com/office/drawing/2014/main" id="{CC2003A8-82F5-42FC-AB1C-00D02D5BA866}"/>
                </a:ext>
              </a:extLst>
            </p:cNvPr>
            <p:cNvSpPr/>
            <p:nvPr/>
          </p:nvSpPr>
          <p:spPr>
            <a:xfrm>
              <a:off x="2249138" y="1252728"/>
              <a:ext cx="1596956" cy="969264"/>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12" name="TextBox 11">
              <a:extLst>
                <a:ext uri="{FF2B5EF4-FFF2-40B4-BE49-F238E27FC236}">
                  <a16:creationId xmlns:a16="http://schemas.microsoft.com/office/drawing/2014/main" id="{18FDDB3B-EADA-4401-BEA2-C3F446CD21E7}"/>
                </a:ext>
              </a:extLst>
            </p:cNvPr>
            <p:cNvSpPr txBox="1"/>
            <p:nvPr/>
          </p:nvSpPr>
          <p:spPr>
            <a:xfrm>
              <a:off x="2325338" y="1283728"/>
              <a:ext cx="1444556" cy="923330"/>
            </a:xfrm>
            <a:prstGeom prst="rect">
              <a:avLst/>
            </a:prstGeom>
            <a:noFill/>
          </p:spPr>
          <p:txBody>
            <a:bodyPr wrap="square" rtlCol="0">
              <a:spAutoFit/>
            </a:bodyPr>
            <a:lstStyle/>
            <a:p>
              <a:pPr algn="ctr" defTabSz="914400">
                <a:defRPr/>
              </a:pPr>
              <a:r>
                <a:rPr lang="en-US" kern="0" dirty="0">
                  <a:solidFill>
                    <a:prstClr val="black"/>
                  </a:solidFill>
                  <a:latin typeface="Calibri"/>
                </a:rPr>
                <a:t>SSSR </a:t>
              </a:r>
              <a:r>
                <a:rPr lang="en-US" kern="0" dirty="0" smtClean="0">
                  <a:solidFill>
                    <a:prstClr val="black"/>
                  </a:solidFill>
                  <a:latin typeface="Calibri"/>
                </a:rPr>
                <a:t>signs and dates </a:t>
              </a:r>
              <a:r>
                <a:rPr lang="en-US" kern="0" dirty="0">
                  <a:solidFill>
                    <a:prstClr val="black"/>
                  </a:solidFill>
                  <a:latin typeface="Calibri"/>
                </a:rPr>
                <a:t>DD1222</a:t>
              </a:r>
            </a:p>
          </p:txBody>
        </p:sp>
      </p:grpSp>
      <p:grpSp>
        <p:nvGrpSpPr>
          <p:cNvPr id="13" name="Group 12">
            <a:extLst>
              <a:ext uri="{FF2B5EF4-FFF2-40B4-BE49-F238E27FC236}">
                <a16:creationId xmlns:a16="http://schemas.microsoft.com/office/drawing/2014/main" id="{4BAA6BD9-93C8-419E-A633-E67AF6E1EF2A}"/>
              </a:ext>
            </a:extLst>
          </p:cNvPr>
          <p:cNvGrpSpPr/>
          <p:nvPr/>
        </p:nvGrpSpPr>
        <p:grpSpPr>
          <a:xfrm>
            <a:off x="3815949" y="1426763"/>
            <a:ext cx="1678406" cy="664935"/>
            <a:chOff x="3846094" y="1396724"/>
            <a:chExt cx="1678406" cy="664935"/>
          </a:xfrm>
        </p:grpSpPr>
        <p:cxnSp>
          <p:nvCxnSpPr>
            <p:cNvPr id="16" name="Straight Arrow Connector 15">
              <a:extLst>
                <a:ext uri="{FF2B5EF4-FFF2-40B4-BE49-F238E27FC236}">
                  <a16:creationId xmlns:a16="http://schemas.microsoft.com/office/drawing/2014/main" id="{5982A9BF-ACB5-4D0A-A04C-1F091725DC43}"/>
                </a:ext>
              </a:extLst>
            </p:cNvPr>
            <p:cNvCxnSpPr/>
            <p:nvPr/>
          </p:nvCxnSpPr>
          <p:spPr>
            <a:xfrm>
              <a:off x="3846094" y="1785113"/>
              <a:ext cx="419100" cy="349"/>
            </a:xfrm>
            <a:prstGeom prst="straightConnector1">
              <a:avLst/>
            </a:prstGeom>
            <a:noFill/>
            <a:ln w="25400" cap="flat" cmpd="sng" algn="ctr">
              <a:solidFill>
                <a:sysClr val="windowText" lastClr="000000"/>
              </a:solidFill>
              <a:prstDash val="solid"/>
              <a:tailEnd type="arrow"/>
            </a:ln>
            <a:effectLst/>
          </p:spPr>
        </p:cxnSp>
        <p:sp>
          <p:nvSpPr>
            <p:cNvPr id="17" name="Flowchart: Alternate Process 16">
              <a:extLst>
                <a:ext uri="{FF2B5EF4-FFF2-40B4-BE49-F238E27FC236}">
                  <a16:creationId xmlns:a16="http://schemas.microsoft.com/office/drawing/2014/main" id="{00499868-12B5-4626-8BCB-DD220713F2F2}"/>
                </a:ext>
              </a:extLst>
            </p:cNvPr>
            <p:cNvSpPr/>
            <p:nvPr/>
          </p:nvSpPr>
          <p:spPr>
            <a:xfrm>
              <a:off x="4256820" y="1396724"/>
              <a:ext cx="1267680" cy="664935"/>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18" name="TextBox 17">
              <a:extLst>
                <a:ext uri="{FF2B5EF4-FFF2-40B4-BE49-F238E27FC236}">
                  <a16:creationId xmlns:a16="http://schemas.microsoft.com/office/drawing/2014/main" id="{A7B9713E-D0BF-472A-BD69-8369E01DA27E}"/>
                </a:ext>
              </a:extLst>
            </p:cNvPr>
            <p:cNvSpPr txBox="1"/>
            <p:nvPr/>
          </p:nvSpPr>
          <p:spPr>
            <a:xfrm>
              <a:off x="4256820" y="1415328"/>
              <a:ext cx="1251637" cy="646331"/>
            </a:xfrm>
            <a:prstGeom prst="rect">
              <a:avLst/>
            </a:prstGeom>
            <a:noFill/>
          </p:spPr>
          <p:txBody>
            <a:bodyPr wrap="square" rtlCol="0">
              <a:spAutoFit/>
            </a:bodyPr>
            <a:lstStyle/>
            <a:p>
              <a:pPr algn="ctr" defTabSz="914400">
                <a:defRPr/>
              </a:pPr>
              <a:r>
                <a:rPr lang="en-US" kern="0" dirty="0">
                  <a:solidFill>
                    <a:prstClr val="black"/>
                  </a:solidFill>
                  <a:latin typeface="Calibri"/>
                </a:rPr>
                <a:t>Testing complete</a:t>
              </a:r>
            </a:p>
          </p:txBody>
        </p:sp>
      </p:grpSp>
      <p:grpSp>
        <p:nvGrpSpPr>
          <p:cNvPr id="19" name="Group 18">
            <a:extLst>
              <a:ext uri="{FF2B5EF4-FFF2-40B4-BE49-F238E27FC236}">
                <a16:creationId xmlns:a16="http://schemas.microsoft.com/office/drawing/2014/main" id="{69FCEACB-77CF-4B06-83AB-355BAA0E8142}"/>
              </a:ext>
            </a:extLst>
          </p:cNvPr>
          <p:cNvGrpSpPr/>
          <p:nvPr/>
        </p:nvGrpSpPr>
        <p:grpSpPr>
          <a:xfrm>
            <a:off x="5494355" y="1297390"/>
            <a:ext cx="2705101" cy="923330"/>
            <a:chOff x="5524500" y="1267351"/>
            <a:chExt cx="2705101" cy="923330"/>
          </a:xfrm>
        </p:grpSpPr>
        <p:sp>
          <p:nvSpPr>
            <p:cNvPr id="20" name="Flowchart: Alternate Process 19">
              <a:extLst>
                <a:ext uri="{FF2B5EF4-FFF2-40B4-BE49-F238E27FC236}">
                  <a16:creationId xmlns:a16="http://schemas.microsoft.com/office/drawing/2014/main" id="{AF6237D1-F39F-4670-BC40-AA828D4A4690}"/>
                </a:ext>
              </a:extLst>
            </p:cNvPr>
            <p:cNvSpPr/>
            <p:nvPr/>
          </p:nvSpPr>
          <p:spPr>
            <a:xfrm>
              <a:off x="5963269" y="1267351"/>
              <a:ext cx="2266332" cy="92333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21" name="TextBox 20">
              <a:extLst>
                <a:ext uri="{FF2B5EF4-FFF2-40B4-BE49-F238E27FC236}">
                  <a16:creationId xmlns:a16="http://schemas.microsoft.com/office/drawing/2014/main" id="{F6B7972A-8E3C-4DC8-AC7B-C4F0D58C715C}"/>
                </a:ext>
              </a:extLst>
            </p:cNvPr>
            <p:cNvSpPr txBox="1"/>
            <p:nvPr/>
          </p:nvSpPr>
          <p:spPr>
            <a:xfrm>
              <a:off x="6039468" y="1267351"/>
              <a:ext cx="2190132" cy="923330"/>
            </a:xfrm>
            <a:prstGeom prst="rect">
              <a:avLst/>
            </a:prstGeom>
            <a:noFill/>
          </p:spPr>
          <p:txBody>
            <a:bodyPr wrap="square" rtlCol="0">
              <a:spAutoFit/>
            </a:bodyPr>
            <a:lstStyle/>
            <a:p>
              <a:pPr algn="ctr" defTabSz="914400">
                <a:defRPr/>
              </a:pPr>
              <a:r>
                <a:rPr lang="en-US" kern="0" dirty="0">
                  <a:solidFill>
                    <a:prstClr val="black"/>
                  </a:solidFill>
                  <a:latin typeface="Calibri"/>
                </a:rPr>
                <a:t>Within 90 days the test report is sent to the DLA PTC</a:t>
              </a:r>
            </a:p>
          </p:txBody>
        </p:sp>
        <p:cxnSp>
          <p:nvCxnSpPr>
            <p:cNvPr id="22" name="Straight Arrow Connector 21">
              <a:extLst>
                <a:ext uri="{FF2B5EF4-FFF2-40B4-BE49-F238E27FC236}">
                  <a16:creationId xmlns:a16="http://schemas.microsoft.com/office/drawing/2014/main" id="{EAB1A13D-2061-4647-8744-282772387E85}"/>
                </a:ext>
              </a:extLst>
            </p:cNvPr>
            <p:cNvCxnSpPr/>
            <p:nvPr/>
          </p:nvCxnSpPr>
          <p:spPr>
            <a:xfrm>
              <a:off x="5524500" y="1729016"/>
              <a:ext cx="419100" cy="349"/>
            </a:xfrm>
            <a:prstGeom prst="straightConnector1">
              <a:avLst/>
            </a:prstGeom>
            <a:noFill/>
            <a:ln w="25400" cap="flat" cmpd="sng" algn="ctr">
              <a:solidFill>
                <a:sysClr val="windowText" lastClr="000000"/>
              </a:solidFill>
              <a:prstDash val="solid"/>
              <a:tailEnd type="arrow"/>
            </a:ln>
            <a:effectLst/>
          </p:spPr>
        </p:cxnSp>
      </p:grpSp>
      <p:grpSp>
        <p:nvGrpSpPr>
          <p:cNvPr id="23" name="Group 22">
            <a:extLst>
              <a:ext uri="{FF2B5EF4-FFF2-40B4-BE49-F238E27FC236}">
                <a16:creationId xmlns:a16="http://schemas.microsoft.com/office/drawing/2014/main" id="{12775D96-7D43-4FDF-867A-D082E0B0E3CB}"/>
              </a:ext>
            </a:extLst>
          </p:cNvPr>
          <p:cNvGrpSpPr/>
          <p:nvPr/>
        </p:nvGrpSpPr>
        <p:grpSpPr>
          <a:xfrm>
            <a:off x="6183485" y="2244084"/>
            <a:ext cx="1765609" cy="1347758"/>
            <a:chOff x="6213630" y="2214045"/>
            <a:chExt cx="1765609" cy="1347758"/>
          </a:xfrm>
        </p:grpSpPr>
        <p:sp>
          <p:nvSpPr>
            <p:cNvPr id="24" name="TextBox 23">
              <a:extLst>
                <a:ext uri="{FF2B5EF4-FFF2-40B4-BE49-F238E27FC236}">
                  <a16:creationId xmlns:a16="http://schemas.microsoft.com/office/drawing/2014/main" id="{5171B525-C011-4DE9-839F-3A590E003C03}"/>
                </a:ext>
              </a:extLst>
            </p:cNvPr>
            <p:cNvSpPr txBox="1"/>
            <p:nvPr/>
          </p:nvSpPr>
          <p:spPr>
            <a:xfrm>
              <a:off x="6213630" y="2915471"/>
              <a:ext cx="1765609" cy="646331"/>
            </a:xfrm>
            <a:prstGeom prst="rect">
              <a:avLst/>
            </a:prstGeom>
            <a:noFill/>
          </p:spPr>
          <p:txBody>
            <a:bodyPr wrap="square" rtlCol="0">
              <a:spAutoFit/>
            </a:bodyPr>
            <a:lstStyle/>
            <a:p>
              <a:pPr algn="ctr" defTabSz="914400">
                <a:defRPr/>
              </a:pPr>
              <a:r>
                <a:rPr lang="en-US" kern="0" dirty="0">
                  <a:solidFill>
                    <a:prstClr val="black"/>
                  </a:solidFill>
                  <a:latin typeface="Calibri"/>
                </a:rPr>
                <a:t>PTC evaluates test report</a:t>
              </a:r>
            </a:p>
          </p:txBody>
        </p:sp>
        <p:grpSp>
          <p:nvGrpSpPr>
            <p:cNvPr id="25" name="Group 24">
              <a:extLst>
                <a:ext uri="{FF2B5EF4-FFF2-40B4-BE49-F238E27FC236}">
                  <a16:creationId xmlns:a16="http://schemas.microsoft.com/office/drawing/2014/main" id="{67A0335B-EAD7-40D5-866E-FFEFC70A6FF5}"/>
                </a:ext>
              </a:extLst>
            </p:cNvPr>
            <p:cNvGrpSpPr/>
            <p:nvPr/>
          </p:nvGrpSpPr>
          <p:grpSpPr>
            <a:xfrm>
              <a:off x="6400800" y="2214045"/>
              <a:ext cx="1371600" cy="1347758"/>
              <a:chOff x="6400800" y="2214045"/>
              <a:chExt cx="1371600" cy="1347758"/>
            </a:xfrm>
          </p:grpSpPr>
          <p:cxnSp>
            <p:nvCxnSpPr>
              <p:cNvPr id="26" name="Straight Arrow Connector 25">
                <a:extLst>
                  <a:ext uri="{FF2B5EF4-FFF2-40B4-BE49-F238E27FC236}">
                    <a16:creationId xmlns:a16="http://schemas.microsoft.com/office/drawing/2014/main" id="{455DE3D0-A2C3-4F52-9518-013E49E937F2}"/>
                  </a:ext>
                </a:extLst>
              </p:cNvPr>
              <p:cNvCxnSpPr/>
              <p:nvPr/>
            </p:nvCxnSpPr>
            <p:spPr>
              <a:xfrm>
                <a:off x="7096435" y="2214045"/>
                <a:ext cx="0" cy="533400"/>
              </a:xfrm>
              <a:prstGeom prst="straightConnector1">
                <a:avLst/>
              </a:prstGeom>
              <a:noFill/>
              <a:ln w="25400" cap="flat" cmpd="sng" algn="ctr">
                <a:solidFill>
                  <a:sysClr val="windowText" lastClr="000000"/>
                </a:solidFill>
                <a:prstDash val="solid"/>
                <a:tailEnd type="arrow"/>
              </a:ln>
              <a:effectLst/>
            </p:spPr>
          </p:cxnSp>
          <p:sp>
            <p:nvSpPr>
              <p:cNvPr id="27" name="Flowchart: Alternate Process 26">
                <a:extLst>
                  <a:ext uri="{FF2B5EF4-FFF2-40B4-BE49-F238E27FC236}">
                    <a16:creationId xmlns:a16="http://schemas.microsoft.com/office/drawing/2014/main" id="{0633707C-9889-486D-972A-478776B31D33}"/>
                  </a:ext>
                </a:extLst>
              </p:cNvPr>
              <p:cNvSpPr/>
              <p:nvPr/>
            </p:nvSpPr>
            <p:spPr>
              <a:xfrm>
                <a:off x="6400800" y="2895601"/>
                <a:ext cx="1371600" cy="666202"/>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grpSp>
      </p:grpSp>
      <p:grpSp>
        <p:nvGrpSpPr>
          <p:cNvPr id="28" name="Group 27">
            <a:extLst>
              <a:ext uri="{FF2B5EF4-FFF2-40B4-BE49-F238E27FC236}">
                <a16:creationId xmlns:a16="http://schemas.microsoft.com/office/drawing/2014/main" id="{1617581B-52E2-4E42-A51D-FD12BF59B20E}"/>
              </a:ext>
            </a:extLst>
          </p:cNvPr>
          <p:cNvGrpSpPr/>
          <p:nvPr/>
        </p:nvGrpSpPr>
        <p:grpSpPr>
          <a:xfrm>
            <a:off x="5742031" y="4941200"/>
            <a:ext cx="2552269" cy="1039994"/>
            <a:chOff x="5772176" y="4911161"/>
            <a:chExt cx="2552269" cy="1355372"/>
          </a:xfrm>
        </p:grpSpPr>
        <p:cxnSp>
          <p:nvCxnSpPr>
            <p:cNvPr id="29" name="Straight Arrow Connector 28">
              <a:extLst>
                <a:ext uri="{FF2B5EF4-FFF2-40B4-BE49-F238E27FC236}">
                  <a16:creationId xmlns:a16="http://schemas.microsoft.com/office/drawing/2014/main" id="{9F822F88-C12D-4CE8-B17C-B4E8E7512002}"/>
                </a:ext>
              </a:extLst>
            </p:cNvPr>
            <p:cNvCxnSpPr/>
            <p:nvPr/>
          </p:nvCxnSpPr>
          <p:spPr>
            <a:xfrm>
              <a:off x="7083360" y="4911161"/>
              <a:ext cx="1" cy="368286"/>
            </a:xfrm>
            <a:prstGeom prst="straightConnector1">
              <a:avLst/>
            </a:prstGeom>
            <a:noFill/>
            <a:ln w="25400" cap="flat" cmpd="sng" algn="ctr">
              <a:solidFill>
                <a:sysClr val="windowText" lastClr="000000"/>
              </a:solidFill>
              <a:prstDash val="solid"/>
              <a:tailEnd type="arrow"/>
            </a:ln>
            <a:effectLst/>
          </p:spPr>
        </p:cxnSp>
        <p:sp>
          <p:nvSpPr>
            <p:cNvPr id="30" name="TextBox 29">
              <a:extLst>
                <a:ext uri="{FF2B5EF4-FFF2-40B4-BE49-F238E27FC236}">
                  <a16:creationId xmlns:a16="http://schemas.microsoft.com/office/drawing/2014/main" id="{6E57AB62-5AF9-456F-9D1D-E21D298C4BFC}"/>
                </a:ext>
              </a:extLst>
            </p:cNvPr>
            <p:cNvSpPr txBox="1"/>
            <p:nvPr/>
          </p:nvSpPr>
          <p:spPr>
            <a:xfrm>
              <a:off x="5772176" y="5394457"/>
              <a:ext cx="2552268" cy="842331"/>
            </a:xfrm>
            <a:prstGeom prst="rect">
              <a:avLst/>
            </a:prstGeom>
            <a:noFill/>
          </p:spPr>
          <p:txBody>
            <a:bodyPr wrap="square" rtlCol="0">
              <a:spAutoFit/>
            </a:bodyPr>
            <a:lstStyle/>
            <a:p>
              <a:pPr algn="ctr" defTabSz="914400">
                <a:defRPr/>
              </a:pPr>
              <a:r>
                <a:rPr lang="en-US" kern="0" dirty="0">
                  <a:solidFill>
                    <a:prstClr val="black"/>
                  </a:solidFill>
                  <a:latin typeface="Calibri"/>
                </a:rPr>
                <a:t>Failing report + </a:t>
              </a:r>
            </a:p>
            <a:p>
              <a:pPr algn="ctr" defTabSz="914400">
                <a:defRPr/>
              </a:pPr>
              <a:r>
                <a:rPr lang="en-US" kern="0" dirty="0">
                  <a:solidFill>
                    <a:prstClr val="black"/>
                  </a:solidFill>
                  <a:latin typeface="Calibri"/>
                </a:rPr>
                <a:t>DL6004 to C&amp;T</a:t>
              </a:r>
            </a:p>
          </p:txBody>
        </p:sp>
        <p:sp>
          <p:nvSpPr>
            <p:cNvPr id="31" name="Flowchart: Alternate Process 30">
              <a:extLst>
                <a:ext uri="{FF2B5EF4-FFF2-40B4-BE49-F238E27FC236}">
                  <a16:creationId xmlns:a16="http://schemas.microsoft.com/office/drawing/2014/main" id="{E651DBCE-916E-4C89-95B2-D1C62C429D1F}"/>
                </a:ext>
              </a:extLst>
            </p:cNvPr>
            <p:cNvSpPr/>
            <p:nvPr/>
          </p:nvSpPr>
          <p:spPr>
            <a:xfrm>
              <a:off x="5780193" y="5323332"/>
              <a:ext cx="2544252" cy="943201"/>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grpSp>
      <p:grpSp>
        <p:nvGrpSpPr>
          <p:cNvPr id="32" name="Group 31">
            <a:extLst>
              <a:ext uri="{FF2B5EF4-FFF2-40B4-BE49-F238E27FC236}">
                <a16:creationId xmlns:a16="http://schemas.microsoft.com/office/drawing/2014/main" id="{98C82BB4-568D-4E04-B74B-2E176E8B17DD}"/>
              </a:ext>
            </a:extLst>
          </p:cNvPr>
          <p:cNvGrpSpPr/>
          <p:nvPr/>
        </p:nvGrpSpPr>
        <p:grpSpPr>
          <a:xfrm>
            <a:off x="6261894" y="3687639"/>
            <a:ext cx="1547842" cy="1253833"/>
            <a:chOff x="6292039" y="3657600"/>
            <a:chExt cx="1547842" cy="1253833"/>
          </a:xfrm>
        </p:grpSpPr>
        <p:cxnSp>
          <p:nvCxnSpPr>
            <p:cNvPr id="33" name="Straight Arrow Connector 32">
              <a:extLst>
                <a:ext uri="{FF2B5EF4-FFF2-40B4-BE49-F238E27FC236}">
                  <a16:creationId xmlns:a16="http://schemas.microsoft.com/office/drawing/2014/main" id="{F765E09E-5223-4051-9E8F-3A7476909253}"/>
                </a:ext>
              </a:extLst>
            </p:cNvPr>
            <p:cNvCxnSpPr/>
            <p:nvPr/>
          </p:nvCxnSpPr>
          <p:spPr>
            <a:xfrm>
              <a:off x="7052319" y="3657600"/>
              <a:ext cx="0" cy="533400"/>
            </a:xfrm>
            <a:prstGeom prst="straightConnector1">
              <a:avLst/>
            </a:prstGeom>
            <a:noFill/>
            <a:ln w="25400" cap="flat" cmpd="sng" algn="ctr">
              <a:solidFill>
                <a:sysClr val="windowText" lastClr="000000"/>
              </a:solidFill>
              <a:prstDash val="solid"/>
              <a:tailEnd type="arrow"/>
            </a:ln>
            <a:effectLst/>
          </p:spPr>
        </p:cxnSp>
        <p:sp>
          <p:nvSpPr>
            <p:cNvPr id="34" name="Flowchart: Alternate Process 33">
              <a:extLst>
                <a:ext uri="{FF2B5EF4-FFF2-40B4-BE49-F238E27FC236}">
                  <a16:creationId xmlns:a16="http://schemas.microsoft.com/office/drawing/2014/main" id="{26069780-9952-4523-87E7-9CBD4551274C}"/>
                </a:ext>
              </a:extLst>
            </p:cNvPr>
            <p:cNvSpPr/>
            <p:nvPr/>
          </p:nvSpPr>
          <p:spPr>
            <a:xfrm>
              <a:off x="6324590" y="4240580"/>
              <a:ext cx="1447440" cy="670853"/>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35" name="TextBox 34">
              <a:extLst>
                <a:ext uri="{FF2B5EF4-FFF2-40B4-BE49-F238E27FC236}">
                  <a16:creationId xmlns:a16="http://schemas.microsoft.com/office/drawing/2014/main" id="{B7098640-86E2-4A4D-BC3C-BC6E38C010F9}"/>
                </a:ext>
              </a:extLst>
            </p:cNvPr>
            <p:cNvSpPr txBox="1"/>
            <p:nvPr/>
          </p:nvSpPr>
          <p:spPr>
            <a:xfrm>
              <a:off x="6292039" y="4238786"/>
              <a:ext cx="1547842" cy="646331"/>
            </a:xfrm>
            <a:prstGeom prst="rect">
              <a:avLst/>
            </a:prstGeom>
            <a:noFill/>
          </p:spPr>
          <p:txBody>
            <a:bodyPr wrap="square" rtlCol="0">
              <a:spAutoFit/>
            </a:bodyPr>
            <a:lstStyle/>
            <a:p>
              <a:pPr algn="ctr" defTabSz="914400">
                <a:defRPr/>
              </a:pPr>
              <a:r>
                <a:rPr lang="en-US" kern="0" dirty="0">
                  <a:solidFill>
                    <a:prstClr val="black"/>
                  </a:solidFill>
                  <a:latin typeface="Calibri"/>
                </a:rPr>
                <a:t>PTC generates DL6004</a:t>
              </a:r>
            </a:p>
          </p:txBody>
        </p:sp>
        <p:sp>
          <p:nvSpPr>
            <p:cNvPr id="36" name="TextBox 35">
              <a:extLst>
                <a:ext uri="{FF2B5EF4-FFF2-40B4-BE49-F238E27FC236}">
                  <a16:creationId xmlns:a16="http://schemas.microsoft.com/office/drawing/2014/main" id="{8F9EA255-079E-49D2-ACB8-658B8B45BE60}"/>
                </a:ext>
              </a:extLst>
            </p:cNvPr>
            <p:cNvSpPr txBox="1"/>
            <p:nvPr/>
          </p:nvSpPr>
          <p:spPr>
            <a:xfrm>
              <a:off x="7086600" y="3657600"/>
              <a:ext cx="575542" cy="369332"/>
            </a:xfrm>
            <a:prstGeom prst="rect">
              <a:avLst/>
            </a:prstGeom>
            <a:noFill/>
          </p:spPr>
          <p:txBody>
            <a:bodyPr wrap="none" rtlCol="0">
              <a:spAutoFit/>
            </a:bodyPr>
            <a:lstStyle/>
            <a:p>
              <a:pPr defTabSz="914400">
                <a:defRPr/>
              </a:pPr>
              <a:r>
                <a:rPr lang="en-US" b="1" kern="0" dirty="0">
                  <a:solidFill>
                    <a:prstClr val="black"/>
                  </a:solidFill>
                  <a:latin typeface="Calibri"/>
                </a:rPr>
                <a:t>FAIL</a:t>
              </a:r>
            </a:p>
          </p:txBody>
        </p:sp>
      </p:grpSp>
      <p:grpSp>
        <p:nvGrpSpPr>
          <p:cNvPr id="37" name="Group 36">
            <a:extLst>
              <a:ext uri="{FF2B5EF4-FFF2-40B4-BE49-F238E27FC236}">
                <a16:creationId xmlns:a16="http://schemas.microsoft.com/office/drawing/2014/main" id="{5440D121-F9BB-4AA2-A4B6-C0D2D956DFBC}"/>
              </a:ext>
            </a:extLst>
          </p:cNvPr>
          <p:cNvGrpSpPr/>
          <p:nvPr/>
        </p:nvGrpSpPr>
        <p:grpSpPr>
          <a:xfrm>
            <a:off x="680205" y="2825331"/>
            <a:ext cx="5614250" cy="2277842"/>
            <a:chOff x="710350" y="2795292"/>
            <a:chExt cx="5614250" cy="2277842"/>
          </a:xfrm>
        </p:grpSpPr>
        <p:cxnSp>
          <p:nvCxnSpPr>
            <p:cNvPr id="38" name="Straight Arrow Connector 37">
              <a:extLst>
                <a:ext uri="{FF2B5EF4-FFF2-40B4-BE49-F238E27FC236}">
                  <a16:creationId xmlns:a16="http://schemas.microsoft.com/office/drawing/2014/main" id="{E013A430-72E9-4CBA-9D27-6866730F54A3}"/>
                </a:ext>
              </a:extLst>
            </p:cNvPr>
            <p:cNvCxnSpPr/>
            <p:nvPr/>
          </p:nvCxnSpPr>
          <p:spPr>
            <a:xfrm flipH="1" flipV="1">
              <a:off x="5648956" y="3224735"/>
              <a:ext cx="628626" cy="1"/>
            </a:xfrm>
            <a:prstGeom prst="straightConnector1">
              <a:avLst/>
            </a:prstGeom>
            <a:noFill/>
            <a:ln w="25400" cap="flat" cmpd="sng" algn="ctr">
              <a:solidFill>
                <a:sysClr val="windowText" lastClr="000000"/>
              </a:solidFill>
              <a:prstDash val="solid"/>
              <a:tailEnd type="arrow"/>
            </a:ln>
            <a:effectLst/>
          </p:spPr>
        </p:cxnSp>
        <p:sp>
          <p:nvSpPr>
            <p:cNvPr id="39" name="TextBox 38">
              <a:extLst>
                <a:ext uri="{FF2B5EF4-FFF2-40B4-BE49-F238E27FC236}">
                  <a16:creationId xmlns:a16="http://schemas.microsoft.com/office/drawing/2014/main" id="{3CED4746-A3A0-418C-8B73-80D57F6B3FBE}"/>
                </a:ext>
              </a:extLst>
            </p:cNvPr>
            <p:cNvSpPr txBox="1"/>
            <p:nvPr/>
          </p:nvSpPr>
          <p:spPr>
            <a:xfrm>
              <a:off x="2915571" y="3050489"/>
              <a:ext cx="2552268" cy="646331"/>
            </a:xfrm>
            <a:prstGeom prst="rect">
              <a:avLst/>
            </a:prstGeom>
            <a:noFill/>
          </p:spPr>
          <p:txBody>
            <a:bodyPr wrap="square" rtlCol="0">
              <a:spAutoFit/>
            </a:bodyPr>
            <a:lstStyle/>
            <a:p>
              <a:pPr algn="ctr" defTabSz="914400">
                <a:defRPr/>
              </a:pPr>
              <a:r>
                <a:rPr lang="en-US" kern="0" dirty="0">
                  <a:solidFill>
                    <a:prstClr val="black"/>
                  </a:solidFill>
                  <a:latin typeface="Calibri"/>
                </a:rPr>
                <a:t>Passing report + DD1222</a:t>
              </a:r>
            </a:p>
            <a:p>
              <a:pPr algn="ctr" defTabSz="914400">
                <a:defRPr/>
              </a:pPr>
              <a:r>
                <a:rPr lang="en-US" kern="0" dirty="0">
                  <a:solidFill>
                    <a:prstClr val="black"/>
                  </a:solidFill>
                  <a:latin typeface="Calibri"/>
                </a:rPr>
                <a:t> filed on J: drive</a:t>
              </a:r>
            </a:p>
          </p:txBody>
        </p:sp>
        <p:sp>
          <p:nvSpPr>
            <p:cNvPr id="40" name="Flowchart: Alternate Process 39">
              <a:extLst>
                <a:ext uri="{FF2B5EF4-FFF2-40B4-BE49-F238E27FC236}">
                  <a16:creationId xmlns:a16="http://schemas.microsoft.com/office/drawing/2014/main" id="{8F597058-0132-45D9-B65A-348831DCAF44}"/>
                </a:ext>
              </a:extLst>
            </p:cNvPr>
            <p:cNvSpPr/>
            <p:nvPr/>
          </p:nvSpPr>
          <p:spPr>
            <a:xfrm>
              <a:off x="2923588" y="3030619"/>
              <a:ext cx="2544252" cy="715456"/>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41" name="TextBox 40">
              <a:extLst>
                <a:ext uri="{FF2B5EF4-FFF2-40B4-BE49-F238E27FC236}">
                  <a16:creationId xmlns:a16="http://schemas.microsoft.com/office/drawing/2014/main" id="{0750E18B-256E-4BF9-9024-496288F3E07E}"/>
                </a:ext>
              </a:extLst>
            </p:cNvPr>
            <p:cNvSpPr txBox="1"/>
            <p:nvPr/>
          </p:nvSpPr>
          <p:spPr>
            <a:xfrm>
              <a:off x="5674678" y="2795292"/>
              <a:ext cx="649922" cy="369332"/>
            </a:xfrm>
            <a:prstGeom prst="rect">
              <a:avLst/>
            </a:prstGeom>
            <a:noFill/>
          </p:spPr>
          <p:txBody>
            <a:bodyPr wrap="none" rtlCol="0">
              <a:spAutoFit/>
            </a:bodyPr>
            <a:lstStyle/>
            <a:p>
              <a:pPr defTabSz="914400">
                <a:defRPr/>
              </a:pPr>
              <a:r>
                <a:rPr lang="en-US" b="1" kern="0" dirty="0">
                  <a:solidFill>
                    <a:prstClr val="black"/>
                  </a:solidFill>
                  <a:latin typeface="Calibri"/>
                </a:rPr>
                <a:t>PASS</a:t>
              </a:r>
            </a:p>
          </p:txBody>
        </p:sp>
        <p:sp>
          <p:nvSpPr>
            <p:cNvPr id="42" name="Explosion 1 40">
              <a:extLst>
                <a:ext uri="{FF2B5EF4-FFF2-40B4-BE49-F238E27FC236}">
                  <a16:creationId xmlns:a16="http://schemas.microsoft.com/office/drawing/2014/main" id="{B2824681-76F8-4751-95CF-734DC38E049F}"/>
                </a:ext>
              </a:extLst>
            </p:cNvPr>
            <p:cNvSpPr/>
            <p:nvPr/>
          </p:nvSpPr>
          <p:spPr>
            <a:xfrm>
              <a:off x="710350" y="3810000"/>
              <a:ext cx="1426807" cy="1263134"/>
            </a:xfrm>
            <a:prstGeom prst="irregularSeal1">
              <a:avLst/>
            </a:prstGeom>
            <a:solidFill>
              <a:srgbClr val="4F81BD">
                <a:alpha val="25000"/>
              </a:srgbClr>
            </a:solidFill>
            <a:ln w="25400" cap="flat" cmpd="sng" algn="ctr">
              <a:solidFill>
                <a:srgbClr val="4F81BD">
                  <a:shade val="50000"/>
                  <a:alpha val="25000"/>
                </a:srgbClr>
              </a:solidFill>
              <a:prstDash val="solid"/>
            </a:ln>
            <a:effectLst/>
          </p:spPr>
          <p:txBody>
            <a:bodyPr rtlCol="0" anchor="ctr"/>
            <a:lstStyle/>
            <a:p>
              <a:pPr algn="ctr" defTabSz="914400">
                <a:defRPr/>
              </a:pPr>
              <a:endParaRPr lang="en-US" kern="0">
                <a:solidFill>
                  <a:prstClr val="white"/>
                </a:solidFill>
                <a:latin typeface="Calibri"/>
              </a:endParaRPr>
            </a:p>
          </p:txBody>
        </p:sp>
        <p:cxnSp>
          <p:nvCxnSpPr>
            <p:cNvPr id="43" name="Straight Arrow Connector 42">
              <a:extLst>
                <a:ext uri="{FF2B5EF4-FFF2-40B4-BE49-F238E27FC236}">
                  <a16:creationId xmlns:a16="http://schemas.microsoft.com/office/drawing/2014/main" id="{A1273669-4534-4688-A1CC-D9BC38FDF97C}"/>
                </a:ext>
              </a:extLst>
            </p:cNvPr>
            <p:cNvCxnSpPr/>
            <p:nvPr/>
          </p:nvCxnSpPr>
          <p:spPr>
            <a:xfrm flipH="1">
              <a:off x="2137158" y="3810000"/>
              <a:ext cx="682242" cy="307737"/>
            </a:xfrm>
            <a:prstGeom prst="straightConnector1">
              <a:avLst/>
            </a:prstGeom>
            <a:noFill/>
            <a:ln w="25400" cap="flat" cmpd="sng" algn="ctr">
              <a:solidFill>
                <a:sysClr val="windowText" lastClr="000000"/>
              </a:solidFill>
              <a:prstDash val="solid"/>
              <a:tailEnd type="arrow"/>
            </a:ln>
            <a:effectLst/>
          </p:spPr>
        </p:cxnSp>
        <p:sp>
          <p:nvSpPr>
            <p:cNvPr id="44" name="TextBox 43">
              <a:extLst>
                <a:ext uri="{FF2B5EF4-FFF2-40B4-BE49-F238E27FC236}">
                  <a16:creationId xmlns:a16="http://schemas.microsoft.com/office/drawing/2014/main" id="{3F412FB1-510D-4953-B1C3-3BFD463E0DF1}"/>
                </a:ext>
              </a:extLst>
            </p:cNvPr>
            <p:cNvSpPr txBox="1"/>
            <p:nvPr/>
          </p:nvSpPr>
          <p:spPr>
            <a:xfrm>
              <a:off x="927248" y="3994666"/>
              <a:ext cx="932150" cy="923330"/>
            </a:xfrm>
            <a:prstGeom prst="rect">
              <a:avLst/>
            </a:prstGeom>
            <a:noFill/>
          </p:spPr>
          <p:txBody>
            <a:bodyPr wrap="square" rtlCol="0">
              <a:spAutoFit/>
            </a:bodyPr>
            <a:lstStyle/>
            <a:p>
              <a:pPr algn="ctr" defTabSz="914400">
                <a:defRPr/>
              </a:pPr>
              <a:r>
                <a:rPr lang="en-US" b="1" kern="0" dirty="0">
                  <a:solidFill>
                    <a:prstClr val="black"/>
                  </a:solidFill>
                  <a:latin typeface="Calibri"/>
                </a:rPr>
                <a:t>GOODS MAY SHIP</a:t>
              </a:r>
            </a:p>
          </p:txBody>
        </p:sp>
      </p:grpSp>
      <p:sp>
        <p:nvSpPr>
          <p:cNvPr id="45" name="TextBox 44">
            <a:extLst>
              <a:ext uri="{FF2B5EF4-FFF2-40B4-BE49-F238E27FC236}">
                <a16:creationId xmlns:a16="http://schemas.microsoft.com/office/drawing/2014/main" id="{973D69AD-67CF-44AF-AFF0-553A9662970C}"/>
              </a:ext>
            </a:extLst>
          </p:cNvPr>
          <p:cNvSpPr txBox="1"/>
          <p:nvPr/>
        </p:nvSpPr>
        <p:spPr>
          <a:xfrm>
            <a:off x="169243" y="5755445"/>
            <a:ext cx="5325112" cy="64633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rPr>
              <a:t>SSSR = supplier’s source sampling representative</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rPr>
              <a:t>DCMA involvement will be RARE</a:t>
            </a:r>
          </a:p>
        </p:txBody>
      </p:sp>
    </p:spTree>
    <p:extLst>
      <p:ext uri="{BB962C8B-B14F-4D97-AF65-F5344CB8AC3E}">
        <p14:creationId xmlns:p14="http://schemas.microsoft.com/office/powerpoint/2010/main" val="52209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500"/>
                                        <p:tgtEl>
                                          <p:spTgt spid="37"/>
                                        </p:tgtEl>
                                      </p:cBhvr>
                                    </p:animEffect>
                                    <p:set>
                                      <p:cBhvr>
                                        <p:cTn id="29" dur="1" fill="hold">
                                          <p:stCondLst>
                                            <p:cond delay="499"/>
                                          </p:stCondLst>
                                        </p:cTn>
                                        <p:tgtEl>
                                          <p:spTgt spid="3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a:xfrm>
            <a:off x="3668885" y="165036"/>
            <a:ext cx="5029200" cy="822960"/>
          </a:xfrm>
        </p:spPr>
        <p:txBody>
          <a:bodyPr/>
          <a:lstStyle/>
          <a:p>
            <a:r>
              <a:rPr lang="en-US" dirty="0"/>
              <a:t>SUNTEST:</a:t>
            </a:r>
            <a:br>
              <a:rPr lang="en-US" dirty="0"/>
            </a:br>
            <a:r>
              <a:rPr lang="en-US" dirty="0"/>
              <a:t>Shared Drive Location</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p:txBody>
          <a:bodyPr/>
          <a:lstStyle/>
          <a:p>
            <a:fld id="{0F70353F-5ECB-4B50-B3EA-C871EA4E3F32}" type="slidenum">
              <a:rPr lang="en-US" smtClean="0"/>
              <a:t>22</a:t>
            </a:fld>
            <a:endParaRPr lang="en-US"/>
          </a:p>
        </p:txBody>
      </p:sp>
      <p:pic>
        <p:nvPicPr>
          <p:cNvPr id="5" name="Picture 4" descr="A close up of a black screen with text&#10;&#10;Description automatically generated">
            <a:extLst>
              <a:ext uri="{FF2B5EF4-FFF2-40B4-BE49-F238E27FC236}">
                <a16:creationId xmlns:a16="http://schemas.microsoft.com/office/drawing/2014/main" id="{137E19A0-0DD7-41FB-8597-1F2B124A9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012" y="1910930"/>
            <a:ext cx="6629975" cy="4221846"/>
          </a:xfrm>
          <a:prstGeom prst="rect">
            <a:avLst/>
          </a:prstGeom>
        </p:spPr>
      </p:pic>
      <p:sp>
        <p:nvSpPr>
          <p:cNvPr id="14" name="TextBox 13">
            <a:extLst>
              <a:ext uri="{FF2B5EF4-FFF2-40B4-BE49-F238E27FC236}">
                <a16:creationId xmlns:a16="http://schemas.microsoft.com/office/drawing/2014/main" id="{26F76E3B-FB93-4D71-9306-191BAE70B279}"/>
              </a:ext>
            </a:extLst>
          </p:cNvPr>
          <p:cNvSpPr txBox="1"/>
          <p:nvPr/>
        </p:nvSpPr>
        <p:spPr>
          <a:xfrm>
            <a:off x="1344160" y="1396721"/>
            <a:ext cx="6455678" cy="369332"/>
          </a:xfrm>
          <a:prstGeom prst="rect">
            <a:avLst/>
          </a:prstGeom>
          <a:noFill/>
        </p:spPr>
        <p:txBody>
          <a:bodyPr wrap="none" rtlCol="0">
            <a:spAutoFit/>
          </a:bodyPr>
          <a:lstStyle/>
          <a:p>
            <a:r>
              <a:rPr lang="en-US" b="1" dirty="0"/>
              <a:t>\\orgeast\Troop_Support\214_Edrive\C&amp;T Lab\SUNTESTS</a:t>
            </a:r>
          </a:p>
        </p:txBody>
      </p:sp>
    </p:spTree>
    <p:extLst>
      <p:ext uri="{BB962C8B-B14F-4D97-AF65-F5344CB8AC3E}">
        <p14:creationId xmlns:p14="http://schemas.microsoft.com/office/powerpoint/2010/main" val="2248480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a:xfrm>
            <a:off x="3668885" y="165036"/>
            <a:ext cx="5029200" cy="822960"/>
          </a:xfrm>
        </p:spPr>
        <p:txBody>
          <a:bodyPr/>
          <a:lstStyle/>
          <a:p>
            <a:r>
              <a:rPr lang="en-US" dirty="0"/>
              <a:t>SUNTEST:</a:t>
            </a:r>
            <a:br>
              <a:rPr lang="en-US" dirty="0"/>
            </a:br>
            <a:r>
              <a:rPr lang="en-US" dirty="0"/>
              <a:t>Shared Drive Location</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p:txBody>
          <a:bodyPr/>
          <a:lstStyle/>
          <a:p>
            <a:fld id="{0F70353F-5ECB-4B50-B3EA-C871EA4E3F32}" type="slidenum">
              <a:rPr lang="en-US" smtClean="0"/>
              <a:t>23</a:t>
            </a:fld>
            <a:endParaRPr lang="en-US"/>
          </a:p>
        </p:txBody>
      </p:sp>
      <p:sp>
        <p:nvSpPr>
          <p:cNvPr id="14" name="TextBox 13">
            <a:extLst>
              <a:ext uri="{FF2B5EF4-FFF2-40B4-BE49-F238E27FC236}">
                <a16:creationId xmlns:a16="http://schemas.microsoft.com/office/drawing/2014/main" id="{26F76E3B-FB93-4D71-9306-191BAE70B279}"/>
              </a:ext>
            </a:extLst>
          </p:cNvPr>
          <p:cNvSpPr txBox="1"/>
          <p:nvPr/>
        </p:nvSpPr>
        <p:spPr>
          <a:xfrm>
            <a:off x="1344160" y="1396721"/>
            <a:ext cx="6455678" cy="369332"/>
          </a:xfrm>
          <a:prstGeom prst="rect">
            <a:avLst/>
          </a:prstGeom>
          <a:noFill/>
        </p:spPr>
        <p:txBody>
          <a:bodyPr wrap="none" rtlCol="0">
            <a:spAutoFit/>
          </a:bodyPr>
          <a:lstStyle/>
          <a:p>
            <a:r>
              <a:rPr lang="en-US" b="1" dirty="0"/>
              <a:t>\\orgeast\Troop_Support\214_Edrive\C&amp;T Lab\SUNTESTS</a:t>
            </a:r>
          </a:p>
        </p:txBody>
      </p:sp>
      <p:pic>
        <p:nvPicPr>
          <p:cNvPr id="6" name="Picture 5" descr="A screenshot of a computer screen&#10;&#10;Description automatically generated">
            <a:extLst>
              <a:ext uri="{FF2B5EF4-FFF2-40B4-BE49-F238E27FC236}">
                <a16:creationId xmlns:a16="http://schemas.microsoft.com/office/drawing/2014/main" id="{1AE722D7-800E-45BE-AC69-C58003B55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55" y="1766053"/>
            <a:ext cx="7704488" cy="4465707"/>
          </a:xfrm>
          <a:prstGeom prst="rect">
            <a:avLst/>
          </a:prstGeom>
        </p:spPr>
      </p:pic>
      <p:sp>
        <p:nvSpPr>
          <p:cNvPr id="9" name="TextBox 8">
            <a:extLst>
              <a:ext uri="{FF2B5EF4-FFF2-40B4-BE49-F238E27FC236}">
                <a16:creationId xmlns:a16="http://schemas.microsoft.com/office/drawing/2014/main" id="{101855F6-A9DC-4F3D-87BC-22AD05CEE08E}"/>
              </a:ext>
            </a:extLst>
          </p:cNvPr>
          <p:cNvSpPr txBox="1"/>
          <p:nvPr/>
        </p:nvSpPr>
        <p:spPr>
          <a:xfrm>
            <a:off x="105293" y="4653241"/>
            <a:ext cx="2236574" cy="369332"/>
          </a:xfrm>
          <a:prstGeom prst="rect">
            <a:avLst/>
          </a:prstGeom>
          <a:solidFill>
            <a:schemeClr val="bg1"/>
          </a:solidFill>
        </p:spPr>
        <p:txBody>
          <a:bodyPr wrap="none" rtlCol="0">
            <a:spAutoFit/>
          </a:bodyPr>
          <a:lstStyle/>
          <a:p>
            <a:r>
              <a:rPr lang="en-US" b="1" dirty="0">
                <a:solidFill>
                  <a:srgbClr val="FF0000"/>
                </a:solidFill>
              </a:rPr>
              <a:t>FAILING SUNTEST</a:t>
            </a:r>
          </a:p>
        </p:txBody>
      </p:sp>
      <p:sp>
        <p:nvSpPr>
          <p:cNvPr id="8" name="Left Brace 7">
            <a:extLst>
              <a:ext uri="{FF2B5EF4-FFF2-40B4-BE49-F238E27FC236}">
                <a16:creationId xmlns:a16="http://schemas.microsoft.com/office/drawing/2014/main" id="{B0B6C8AA-9344-4A58-95FE-2E8196BFC1D5}"/>
              </a:ext>
            </a:extLst>
          </p:cNvPr>
          <p:cNvSpPr/>
          <p:nvPr/>
        </p:nvSpPr>
        <p:spPr>
          <a:xfrm>
            <a:off x="2334027" y="4681784"/>
            <a:ext cx="393290" cy="312247"/>
          </a:xfrm>
          <a:prstGeom prst="leftBrace">
            <a:avLst/>
          </a:prstGeom>
          <a:noFill/>
          <a:ln w="22225" cap="flat" cmpd="sng" algn="ctr">
            <a:solidFill>
              <a:srgbClr val="FF0000"/>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440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a:xfrm>
            <a:off x="3668885" y="165036"/>
            <a:ext cx="5029200" cy="822960"/>
          </a:xfrm>
        </p:spPr>
        <p:txBody>
          <a:bodyPr/>
          <a:lstStyle/>
          <a:p>
            <a:r>
              <a:rPr lang="en-US" dirty="0">
                <a:latin typeface="Times New Roman" panose="02020603050405020304" pitchFamily="18" charset="0"/>
                <a:cs typeface="Times New Roman" panose="02020603050405020304" pitchFamily="18" charset="0"/>
              </a:rPr>
              <a:t>How the PTC Evaluates Contractor Test Reports</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p:txBody>
          <a:bodyPr/>
          <a:lstStyle/>
          <a:p>
            <a:fld id="{0F70353F-5ECB-4B50-B3EA-C871EA4E3F32}" type="slidenum">
              <a:rPr lang="en-US" smtClean="0"/>
              <a:t>24</a:t>
            </a:fld>
            <a:endParaRPr lang="en-US"/>
          </a:p>
        </p:txBody>
      </p:sp>
      <p:sp>
        <p:nvSpPr>
          <p:cNvPr id="10" name="Content Placeholder 5">
            <a:extLst>
              <a:ext uri="{FF2B5EF4-FFF2-40B4-BE49-F238E27FC236}">
                <a16:creationId xmlns:a16="http://schemas.microsoft.com/office/drawing/2014/main" id="{B4F71DD5-7765-4675-B165-38B0F5859FB0}"/>
              </a:ext>
            </a:extLst>
          </p:cNvPr>
          <p:cNvSpPr txBox="1">
            <a:spLocks/>
          </p:cNvSpPr>
          <p:nvPr/>
        </p:nvSpPr>
        <p:spPr>
          <a:xfrm>
            <a:off x="402879" y="1319126"/>
            <a:ext cx="8338242" cy="5031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Do we have the current tech data?</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Is one color/pattern represented per DD1222?</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dirty="0">
                <a:solidFill>
                  <a:sysClr val="windowText" lastClr="000000"/>
                </a:solidFill>
              </a:rPr>
              <a:t>Do the contract, lot, specification match?</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Is it signed by a DCMA QAS or SSSR?</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dirty="0" smtClean="0">
                <a:solidFill>
                  <a:sysClr val="windowText" lastClr="000000"/>
                </a:solidFill>
              </a:rPr>
              <a:t>Is </a:t>
            </a:r>
            <a:r>
              <a:rPr lang="en-US" dirty="0">
                <a:solidFill>
                  <a:sysClr val="windowText" lastClr="000000"/>
                </a:solidFill>
              </a:rPr>
              <a:t>the fabric correct?</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dirty="0">
                <a:solidFill>
                  <a:sysClr val="windowText" lastClr="000000"/>
                </a:solidFill>
              </a:rPr>
              <a:t>Are the listed tests correct?</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dirty="0">
                <a:solidFill>
                  <a:sysClr val="windowText" lastClr="000000"/>
                </a:solidFill>
              </a:rPr>
              <a:t>Are the requirements correct?</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dirty="0">
                <a:solidFill>
                  <a:sysClr val="windowText" lastClr="000000"/>
                </a:solidFill>
              </a:rPr>
              <a:t>Are the test </a:t>
            </a:r>
            <a:r>
              <a:rPr lang="en-US" dirty="0" smtClean="0">
                <a:solidFill>
                  <a:sysClr val="windowText" lastClr="000000"/>
                </a:solidFill>
              </a:rPr>
              <a:t>methods </a:t>
            </a:r>
            <a:r>
              <a:rPr lang="en-US" dirty="0">
                <a:solidFill>
                  <a:sysClr val="windowText" lastClr="000000"/>
                </a:solidFill>
              </a:rPr>
              <a:t>correct?</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dirty="0" smtClean="0">
                <a:solidFill>
                  <a:sysClr val="windowText" lastClr="000000"/>
                </a:solidFill>
              </a:rPr>
              <a:t>Are the determinations correct?</a:t>
            </a:r>
          </a:p>
          <a:p>
            <a:pPr>
              <a:lnSpc>
                <a:spcPct val="100000"/>
              </a:lnSpc>
              <a:spcBef>
                <a:spcPts val="500"/>
              </a:spcBef>
              <a:defRPr/>
            </a:pPr>
            <a:r>
              <a:rPr lang="en-US" dirty="0">
                <a:solidFill>
                  <a:sysClr val="windowText" lastClr="000000"/>
                </a:solidFill>
              </a:rPr>
              <a:t>Do all values pass?</a:t>
            </a:r>
          </a:p>
          <a:p>
            <a:pPr marL="228600" marR="0" lvl="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lang="en-US" dirty="0">
              <a:solidFill>
                <a:sysClr val="windowText" lastClr="000000"/>
              </a:solidFill>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US" dirty="0">
              <a:solidFill>
                <a:sysClr val="windowText" lastClr="000000"/>
              </a:solidFill>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9B195321-7C38-4513-8822-3B6B6E585C30}"/>
              </a:ext>
            </a:extLst>
          </p:cNvPr>
          <p:cNvSpPr txBox="1"/>
          <p:nvPr/>
        </p:nvSpPr>
        <p:spPr>
          <a:xfrm>
            <a:off x="2806811" y="5704227"/>
            <a:ext cx="3530378" cy="646331"/>
          </a:xfrm>
          <a:prstGeom prst="rect">
            <a:avLst/>
          </a:prstGeom>
          <a:solidFill>
            <a:schemeClr val="tx2"/>
          </a:solidFill>
        </p:spPr>
        <p:txBody>
          <a:bodyPr wrap="square" rtlCol="0">
            <a:spAutoFit/>
          </a:bodyPr>
          <a:lstStyle/>
          <a:p>
            <a:pPr algn="ctr"/>
            <a:r>
              <a:rPr lang="en-US" dirty="0">
                <a:solidFill>
                  <a:schemeClr val="bg1"/>
                </a:solidFill>
              </a:rPr>
              <a:t>FY 20 Failure Rate: 14.7%</a:t>
            </a:r>
          </a:p>
          <a:p>
            <a:pPr algn="ctr"/>
            <a:r>
              <a:rPr lang="en-US" dirty="0">
                <a:solidFill>
                  <a:schemeClr val="bg1"/>
                </a:solidFill>
              </a:rPr>
              <a:t>FY21 Failure Rate: 9.9%</a:t>
            </a:r>
          </a:p>
        </p:txBody>
      </p:sp>
    </p:spTree>
    <p:extLst>
      <p:ext uri="{BB962C8B-B14F-4D97-AF65-F5344CB8AC3E}">
        <p14:creationId xmlns:p14="http://schemas.microsoft.com/office/powerpoint/2010/main" val="2456925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a:xfrm>
            <a:off x="3668885" y="165036"/>
            <a:ext cx="5029200" cy="822960"/>
          </a:xfrm>
        </p:spPr>
        <p:txBody>
          <a:bodyPr/>
          <a:lstStyle/>
          <a:p>
            <a:r>
              <a:rPr lang="en-US" dirty="0"/>
              <a:t>STEST:</a:t>
            </a:r>
            <a:br>
              <a:rPr lang="en-US" dirty="0"/>
            </a:br>
            <a:r>
              <a:rPr lang="en-US" dirty="0"/>
              <a:t>Source Sampling Tested</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p:txBody>
          <a:bodyPr/>
          <a:lstStyle/>
          <a:p>
            <a:fld id="{0F70353F-5ECB-4B50-B3EA-C871EA4E3F32}" type="slidenum">
              <a:rPr lang="en-US" smtClean="0"/>
              <a:t>25</a:t>
            </a:fld>
            <a:endParaRPr lang="en-US"/>
          </a:p>
        </p:txBody>
      </p:sp>
      <p:pic>
        <p:nvPicPr>
          <p:cNvPr id="3" name="Picture 2">
            <a:extLst>
              <a:ext uri="{FF2B5EF4-FFF2-40B4-BE49-F238E27FC236}">
                <a16:creationId xmlns:a16="http://schemas.microsoft.com/office/drawing/2014/main" id="{C1471FDB-10A5-4C5A-B13B-2DF1D9852528}"/>
              </a:ext>
            </a:extLst>
          </p:cNvPr>
          <p:cNvPicPr>
            <a:picLocks noChangeAspect="1"/>
          </p:cNvPicPr>
          <p:nvPr/>
        </p:nvPicPr>
        <p:blipFill>
          <a:blip r:embed="rId3"/>
          <a:stretch>
            <a:fillRect/>
          </a:stretch>
        </p:blipFill>
        <p:spPr>
          <a:xfrm>
            <a:off x="530351" y="1244314"/>
            <a:ext cx="7846232" cy="5139373"/>
          </a:xfrm>
          <a:prstGeom prst="rect">
            <a:avLst/>
          </a:prstGeom>
        </p:spPr>
      </p:pic>
    </p:spTree>
    <p:extLst>
      <p:ext uri="{BB962C8B-B14F-4D97-AF65-F5344CB8AC3E}">
        <p14:creationId xmlns:p14="http://schemas.microsoft.com/office/powerpoint/2010/main" val="1061738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a:xfrm>
            <a:off x="3668885" y="165036"/>
            <a:ext cx="5029200" cy="822960"/>
          </a:xfrm>
        </p:spPr>
        <p:txBody>
          <a:bodyPr/>
          <a:lstStyle/>
          <a:p>
            <a:r>
              <a:rPr lang="en-US" dirty="0"/>
              <a:t>STEST:</a:t>
            </a:r>
            <a:br>
              <a:rPr lang="en-US" dirty="0"/>
            </a:br>
            <a:r>
              <a:rPr lang="en-US" dirty="0"/>
              <a:t>Source Sampling Tested</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a:xfrm>
            <a:off x="8686800" y="6452048"/>
            <a:ext cx="457200" cy="365125"/>
          </a:xfrm>
        </p:spPr>
        <p:txBody>
          <a:bodyPr/>
          <a:lstStyle/>
          <a:p>
            <a:fld id="{0F70353F-5ECB-4B50-B3EA-C871EA4E3F32}" type="slidenum">
              <a:rPr lang="en-US" smtClean="0"/>
              <a:t>26</a:t>
            </a:fld>
            <a:endParaRPr lang="en-US"/>
          </a:p>
        </p:txBody>
      </p:sp>
      <p:sp>
        <p:nvSpPr>
          <p:cNvPr id="5" name="Flowchart: Alternate Process 4">
            <a:extLst>
              <a:ext uri="{FF2B5EF4-FFF2-40B4-BE49-F238E27FC236}">
                <a16:creationId xmlns:a16="http://schemas.microsoft.com/office/drawing/2014/main" id="{DEF6B988-2CC6-48D2-92B8-8975DBAF4261}"/>
              </a:ext>
            </a:extLst>
          </p:cNvPr>
          <p:cNvSpPr/>
          <p:nvPr/>
        </p:nvSpPr>
        <p:spPr>
          <a:xfrm>
            <a:off x="444946" y="1201546"/>
            <a:ext cx="1219200" cy="96490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6" name="TextBox 5">
            <a:extLst>
              <a:ext uri="{FF2B5EF4-FFF2-40B4-BE49-F238E27FC236}">
                <a16:creationId xmlns:a16="http://schemas.microsoft.com/office/drawing/2014/main" id="{8655035D-6034-4B91-B794-1901D37CFC7A}"/>
              </a:ext>
            </a:extLst>
          </p:cNvPr>
          <p:cNvSpPr txBox="1"/>
          <p:nvPr/>
        </p:nvSpPr>
        <p:spPr>
          <a:xfrm>
            <a:off x="466536" y="1243116"/>
            <a:ext cx="1149484" cy="923330"/>
          </a:xfrm>
          <a:prstGeom prst="rect">
            <a:avLst/>
          </a:prstGeom>
          <a:noFill/>
        </p:spPr>
        <p:txBody>
          <a:bodyPr wrap="square" rtlCol="0">
            <a:spAutoFit/>
          </a:bodyPr>
          <a:lstStyle/>
          <a:p>
            <a:pPr algn="ctr" defTabSz="914400"/>
            <a:r>
              <a:rPr lang="en-US" dirty="0">
                <a:solidFill>
                  <a:prstClr val="black"/>
                </a:solidFill>
                <a:latin typeface="Calibri"/>
              </a:rPr>
              <a:t>SSSR selects samples </a:t>
            </a:r>
          </a:p>
        </p:txBody>
      </p:sp>
      <p:cxnSp>
        <p:nvCxnSpPr>
          <p:cNvPr id="7" name="Straight Arrow Connector 6">
            <a:extLst>
              <a:ext uri="{FF2B5EF4-FFF2-40B4-BE49-F238E27FC236}">
                <a16:creationId xmlns:a16="http://schemas.microsoft.com/office/drawing/2014/main" id="{B30B8CA7-9CA0-4964-962E-1F9CA74FCCEA}"/>
              </a:ext>
            </a:extLst>
          </p:cNvPr>
          <p:cNvCxnSpPr>
            <a:stCxn id="5" idx="3"/>
            <a:endCxn id="8" idx="1"/>
          </p:cNvCxnSpPr>
          <p:nvPr/>
        </p:nvCxnSpPr>
        <p:spPr>
          <a:xfrm>
            <a:off x="1664146" y="1683996"/>
            <a:ext cx="605088" cy="13798"/>
          </a:xfrm>
          <a:prstGeom prst="straightConnector1">
            <a:avLst/>
          </a:prstGeom>
          <a:noFill/>
          <a:ln w="25400" cap="flat" cmpd="sng" algn="ctr">
            <a:solidFill>
              <a:sysClr val="windowText" lastClr="000000"/>
            </a:solidFill>
            <a:prstDash val="solid"/>
            <a:tailEnd type="arrow"/>
          </a:ln>
          <a:effectLst/>
        </p:spPr>
      </p:cxnSp>
      <p:sp>
        <p:nvSpPr>
          <p:cNvPr id="8" name="Flowchart: Alternate Process 7">
            <a:extLst>
              <a:ext uri="{FF2B5EF4-FFF2-40B4-BE49-F238E27FC236}">
                <a16:creationId xmlns:a16="http://schemas.microsoft.com/office/drawing/2014/main" id="{C379E65E-6424-4F24-9B91-E4FC7D3742C5}"/>
              </a:ext>
            </a:extLst>
          </p:cNvPr>
          <p:cNvSpPr/>
          <p:nvPr/>
        </p:nvSpPr>
        <p:spPr>
          <a:xfrm>
            <a:off x="2269234" y="1236129"/>
            <a:ext cx="1596956" cy="92333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9" name="TextBox 8">
            <a:extLst>
              <a:ext uri="{FF2B5EF4-FFF2-40B4-BE49-F238E27FC236}">
                <a16:creationId xmlns:a16="http://schemas.microsoft.com/office/drawing/2014/main" id="{C6130CFC-0F1A-404C-BCFD-B466A5AC1AC5}"/>
              </a:ext>
            </a:extLst>
          </p:cNvPr>
          <p:cNvSpPr txBox="1"/>
          <p:nvPr/>
        </p:nvSpPr>
        <p:spPr>
          <a:xfrm>
            <a:off x="2345434" y="1236129"/>
            <a:ext cx="1444556" cy="923330"/>
          </a:xfrm>
          <a:prstGeom prst="rect">
            <a:avLst/>
          </a:prstGeom>
          <a:noFill/>
        </p:spPr>
        <p:txBody>
          <a:bodyPr wrap="square" rtlCol="0">
            <a:spAutoFit/>
          </a:bodyPr>
          <a:lstStyle/>
          <a:p>
            <a:pPr algn="ctr" defTabSz="914400"/>
            <a:r>
              <a:rPr lang="en-US" dirty="0">
                <a:solidFill>
                  <a:prstClr val="black"/>
                </a:solidFill>
                <a:latin typeface="Calibri"/>
              </a:rPr>
              <a:t>SSSR </a:t>
            </a:r>
            <a:r>
              <a:rPr lang="en-US" dirty="0" smtClean="0">
                <a:solidFill>
                  <a:prstClr val="black"/>
                </a:solidFill>
                <a:latin typeface="Calibri"/>
              </a:rPr>
              <a:t>signs and dates DD1222</a:t>
            </a:r>
            <a:endParaRPr lang="en-US" dirty="0">
              <a:solidFill>
                <a:prstClr val="black"/>
              </a:solidFill>
              <a:latin typeface="Calibri"/>
            </a:endParaRPr>
          </a:p>
        </p:txBody>
      </p:sp>
      <p:cxnSp>
        <p:nvCxnSpPr>
          <p:cNvPr id="10" name="Straight Arrow Connector 9">
            <a:extLst>
              <a:ext uri="{FF2B5EF4-FFF2-40B4-BE49-F238E27FC236}">
                <a16:creationId xmlns:a16="http://schemas.microsoft.com/office/drawing/2014/main" id="{36C9E30A-16D6-4714-A413-B9509A2DD990}"/>
              </a:ext>
            </a:extLst>
          </p:cNvPr>
          <p:cNvCxnSpPr/>
          <p:nvPr/>
        </p:nvCxnSpPr>
        <p:spPr>
          <a:xfrm>
            <a:off x="3866190" y="1737514"/>
            <a:ext cx="419100" cy="349"/>
          </a:xfrm>
          <a:prstGeom prst="straightConnector1">
            <a:avLst/>
          </a:prstGeom>
          <a:noFill/>
          <a:ln w="25400" cap="flat" cmpd="sng" algn="ctr">
            <a:solidFill>
              <a:sysClr val="windowText" lastClr="000000"/>
            </a:solidFill>
            <a:prstDash val="solid"/>
            <a:tailEnd type="arrow"/>
          </a:ln>
          <a:effectLst/>
        </p:spPr>
      </p:cxnSp>
      <p:sp>
        <p:nvSpPr>
          <p:cNvPr id="11" name="Flowchart: Alternate Process 10">
            <a:extLst>
              <a:ext uri="{FF2B5EF4-FFF2-40B4-BE49-F238E27FC236}">
                <a16:creationId xmlns:a16="http://schemas.microsoft.com/office/drawing/2014/main" id="{27CED96A-B08C-4A82-B093-AA218E65A039}"/>
              </a:ext>
            </a:extLst>
          </p:cNvPr>
          <p:cNvSpPr/>
          <p:nvPr/>
        </p:nvSpPr>
        <p:spPr>
          <a:xfrm>
            <a:off x="4276916" y="1349125"/>
            <a:ext cx="1267680" cy="664935"/>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12" name="TextBox 11">
            <a:extLst>
              <a:ext uri="{FF2B5EF4-FFF2-40B4-BE49-F238E27FC236}">
                <a16:creationId xmlns:a16="http://schemas.microsoft.com/office/drawing/2014/main" id="{EBDC38B3-50D0-48DD-B579-E79EFC4954BD}"/>
              </a:ext>
            </a:extLst>
          </p:cNvPr>
          <p:cNvSpPr txBox="1"/>
          <p:nvPr/>
        </p:nvSpPr>
        <p:spPr>
          <a:xfrm>
            <a:off x="4276916" y="1367729"/>
            <a:ext cx="1251637" cy="646331"/>
          </a:xfrm>
          <a:prstGeom prst="rect">
            <a:avLst/>
          </a:prstGeom>
          <a:noFill/>
        </p:spPr>
        <p:txBody>
          <a:bodyPr wrap="square" rtlCol="0">
            <a:spAutoFit/>
          </a:bodyPr>
          <a:lstStyle/>
          <a:p>
            <a:pPr algn="ctr" defTabSz="914400"/>
            <a:r>
              <a:rPr lang="en-US" dirty="0">
                <a:solidFill>
                  <a:prstClr val="black"/>
                </a:solidFill>
                <a:latin typeface="Calibri"/>
              </a:rPr>
              <a:t>Contractor tests</a:t>
            </a:r>
          </a:p>
        </p:txBody>
      </p:sp>
      <p:sp>
        <p:nvSpPr>
          <p:cNvPr id="13" name="Flowchart: Alternate Process 12">
            <a:extLst>
              <a:ext uri="{FF2B5EF4-FFF2-40B4-BE49-F238E27FC236}">
                <a16:creationId xmlns:a16="http://schemas.microsoft.com/office/drawing/2014/main" id="{FFC01BF6-7F8D-40F3-96A8-01A9EE17B270}"/>
              </a:ext>
            </a:extLst>
          </p:cNvPr>
          <p:cNvSpPr/>
          <p:nvPr/>
        </p:nvSpPr>
        <p:spPr>
          <a:xfrm>
            <a:off x="5983365" y="1219752"/>
            <a:ext cx="2266332" cy="92333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14" name="TextBox 13">
            <a:extLst>
              <a:ext uri="{FF2B5EF4-FFF2-40B4-BE49-F238E27FC236}">
                <a16:creationId xmlns:a16="http://schemas.microsoft.com/office/drawing/2014/main" id="{2F56DDBB-5864-43C0-B071-08AB0BA30CA8}"/>
              </a:ext>
            </a:extLst>
          </p:cNvPr>
          <p:cNvSpPr txBox="1"/>
          <p:nvPr/>
        </p:nvSpPr>
        <p:spPr>
          <a:xfrm>
            <a:off x="6059564" y="1219752"/>
            <a:ext cx="2190132" cy="923330"/>
          </a:xfrm>
          <a:prstGeom prst="rect">
            <a:avLst/>
          </a:prstGeom>
          <a:noFill/>
        </p:spPr>
        <p:txBody>
          <a:bodyPr wrap="square" rtlCol="0">
            <a:spAutoFit/>
          </a:bodyPr>
          <a:lstStyle/>
          <a:p>
            <a:pPr algn="ctr" defTabSz="914400"/>
            <a:r>
              <a:rPr lang="en-US" dirty="0">
                <a:solidFill>
                  <a:prstClr val="black"/>
                </a:solidFill>
                <a:latin typeface="Calibri"/>
              </a:rPr>
              <a:t>Within 90 days the test report is sent to the DLA PTC</a:t>
            </a:r>
          </a:p>
        </p:txBody>
      </p:sp>
      <p:cxnSp>
        <p:nvCxnSpPr>
          <p:cNvPr id="15" name="Straight Arrow Connector 14">
            <a:extLst>
              <a:ext uri="{FF2B5EF4-FFF2-40B4-BE49-F238E27FC236}">
                <a16:creationId xmlns:a16="http://schemas.microsoft.com/office/drawing/2014/main" id="{65A3CA19-EF6B-40AC-B9B8-7085B61BC35B}"/>
              </a:ext>
            </a:extLst>
          </p:cNvPr>
          <p:cNvCxnSpPr/>
          <p:nvPr/>
        </p:nvCxnSpPr>
        <p:spPr>
          <a:xfrm>
            <a:off x="5544596" y="1681417"/>
            <a:ext cx="419100" cy="349"/>
          </a:xfrm>
          <a:prstGeom prst="straightConnector1">
            <a:avLst/>
          </a:prstGeom>
          <a:noFill/>
          <a:ln w="25400" cap="flat" cmpd="sng" algn="ctr">
            <a:solidFill>
              <a:sysClr val="windowText" lastClr="000000"/>
            </a:solidFill>
            <a:prstDash val="solid"/>
            <a:tailEnd type="arrow"/>
          </a:ln>
          <a:effectLst/>
        </p:spPr>
      </p:cxnSp>
      <p:cxnSp>
        <p:nvCxnSpPr>
          <p:cNvPr id="16" name="Straight Arrow Connector 15">
            <a:extLst>
              <a:ext uri="{FF2B5EF4-FFF2-40B4-BE49-F238E27FC236}">
                <a16:creationId xmlns:a16="http://schemas.microsoft.com/office/drawing/2014/main" id="{6B0DEAAA-A103-42AD-AE4F-9C46A5B062B2}"/>
              </a:ext>
            </a:extLst>
          </p:cNvPr>
          <p:cNvCxnSpPr/>
          <p:nvPr/>
        </p:nvCxnSpPr>
        <p:spPr>
          <a:xfrm>
            <a:off x="7116531" y="2166446"/>
            <a:ext cx="0" cy="533400"/>
          </a:xfrm>
          <a:prstGeom prst="straightConnector1">
            <a:avLst/>
          </a:prstGeom>
          <a:noFill/>
          <a:ln w="25400" cap="flat" cmpd="sng" algn="ctr">
            <a:solidFill>
              <a:sysClr val="windowText" lastClr="000000"/>
            </a:solidFill>
            <a:prstDash val="solid"/>
            <a:tailEnd type="arrow"/>
          </a:ln>
          <a:effectLst/>
        </p:spPr>
      </p:cxnSp>
      <p:sp>
        <p:nvSpPr>
          <p:cNvPr id="17" name="TextBox 16">
            <a:extLst>
              <a:ext uri="{FF2B5EF4-FFF2-40B4-BE49-F238E27FC236}">
                <a16:creationId xmlns:a16="http://schemas.microsoft.com/office/drawing/2014/main" id="{947C109C-CCA3-407D-838D-29F47159AD63}"/>
              </a:ext>
            </a:extLst>
          </p:cNvPr>
          <p:cNvSpPr txBox="1"/>
          <p:nvPr/>
        </p:nvSpPr>
        <p:spPr>
          <a:xfrm>
            <a:off x="6233726" y="2787662"/>
            <a:ext cx="1765609" cy="646331"/>
          </a:xfrm>
          <a:prstGeom prst="rect">
            <a:avLst/>
          </a:prstGeom>
          <a:noFill/>
        </p:spPr>
        <p:txBody>
          <a:bodyPr wrap="square" rtlCol="0">
            <a:spAutoFit/>
          </a:bodyPr>
          <a:lstStyle/>
          <a:p>
            <a:pPr algn="ctr" defTabSz="914400"/>
            <a:r>
              <a:rPr lang="en-US" dirty="0">
                <a:solidFill>
                  <a:prstClr val="black"/>
                </a:solidFill>
                <a:latin typeface="Calibri"/>
              </a:rPr>
              <a:t>PTC evaluates test report</a:t>
            </a:r>
          </a:p>
        </p:txBody>
      </p:sp>
      <p:sp>
        <p:nvSpPr>
          <p:cNvPr id="18" name="Flowchart: Alternate Process 17">
            <a:extLst>
              <a:ext uri="{FF2B5EF4-FFF2-40B4-BE49-F238E27FC236}">
                <a16:creationId xmlns:a16="http://schemas.microsoft.com/office/drawing/2014/main" id="{863795A1-18D7-4D17-908B-E7E13E5D94BE}"/>
              </a:ext>
            </a:extLst>
          </p:cNvPr>
          <p:cNvSpPr/>
          <p:nvPr/>
        </p:nvSpPr>
        <p:spPr>
          <a:xfrm>
            <a:off x="6420896" y="2751750"/>
            <a:ext cx="1371600" cy="666202"/>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19" name="Flowchart: Alternate Process 18">
            <a:extLst>
              <a:ext uri="{FF2B5EF4-FFF2-40B4-BE49-F238E27FC236}">
                <a16:creationId xmlns:a16="http://schemas.microsoft.com/office/drawing/2014/main" id="{AA9C50D3-FE66-4CEC-8C50-DB23004DEFEB}"/>
              </a:ext>
            </a:extLst>
          </p:cNvPr>
          <p:cNvSpPr/>
          <p:nvPr/>
        </p:nvSpPr>
        <p:spPr>
          <a:xfrm>
            <a:off x="2494236" y="2888301"/>
            <a:ext cx="1267680" cy="388170"/>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20" name="TextBox 19">
            <a:extLst>
              <a:ext uri="{FF2B5EF4-FFF2-40B4-BE49-F238E27FC236}">
                <a16:creationId xmlns:a16="http://schemas.microsoft.com/office/drawing/2014/main" id="{AF3CA21A-041B-4F45-8352-9869CAF1D68A}"/>
              </a:ext>
            </a:extLst>
          </p:cNvPr>
          <p:cNvSpPr txBox="1"/>
          <p:nvPr/>
        </p:nvSpPr>
        <p:spPr>
          <a:xfrm>
            <a:off x="2502257" y="2907138"/>
            <a:ext cx="1251637" cy="369332"/>
          </a:xfrm>
          <a:prstGeom prst="rect">
            <a:avLst/>
          </a:prstGeom>
          <a:noFill/>
        </p:spPr>
        <p:txBody>
          <a:bodyPr wrap="square" rtlCol="0">
            <a:spAutoFit/>
          </a:bodyPr>
          <a:lstStyle/>
          <a:p>
            <a:pPr algn="ctr" defTabSz="914400"/>
            <a:r>
              <a:rPr lang="en-US" dirty="0">
                <a:solidFill>
                  <a:prstClr val="black"/>
                </a:solidFill>
                <a:latin typeface="Calibri"/>
              </a:rPr>
              <a:t>PTC tests</a:t>
            </a:r>
          </a:p>
        </p:txBody>
      </p:sp>
      <p:cxnSp>
        <p:nvCxnSpPr>
          <p:cNvPr id="21" name="Straight Arrow Connector 20">
            <a:extLst>
              <a:ext uri="{FF2B5EF4-FFF2-40B4-BE49-F238E27FC236}">
                <a16:creationId xmlns:a16="http://schemas.microsoft.com/office/drawing/2014/main" id="{65BC2170-88A1-49D9-BC02-7FC7243EA156}"/>
              </a:ext>
            </a:extLst>
          </p:cNvPr>
          <p:cNvCxnSpPr/>
          <p:nvPr/>
        </p:nvCxnSpPr>
        <p:spPr>
          <a:xfrm>
            <a:off x="3077737" y="2196928"/>
            <a:ext cx="0" cy="533748"/>
          </a:xfrm>
          <a:prstGeom prst="straightConnector1">
            <a:avLst/>
          </a:prstGeom>
          <a:noFill/>
          <a:ln w="25400" cap="flat" cmpd="sng" algn="ctr">
            <a:solidFill>
              <a:sysClr val="windowText" lastClr="000000"/>
            </a:solidFill>
            <a:prstDash val="solid"/>
            <a:tailEnd type="arrow"/>
          </a:ln>
          <a:effectLst/>
        </p:spPr>
      </p:cxnSp>
      <p:cxnSp>
        <p:nvCxnSpPr>
          <p:cNvPr id="22" name="Straight Arrow Connector 21">
            <a:extLst>
              <a:ext uri="{FF2B5EF4-FFF2-40B4-BE49-F238E27FC236}">
                <a16:creationId xmlns:a16="http://schemas.microsoft.com/office/drawing/2014/main" id="{ADD23106-DB9F-4C0F-88D2-F76241F5DB72}"/>
              </a:ext>
            </a:extLst>
          </p:cNvPr>
          <p:cNvCxnSpPr/>
          <p:nvPr/>
        </p:nvCxnSpPr>
        <p:spPr>
          <a:xfrm>
            <a:off x="3789990" y="3084851"/>
            <a:ext cx="2554706" cy="0"/>
          </a:xfrm>
          <a:prstGeom prst="straightConnector1">
            <a:avLst/>
          </a:prstGeom>
          <a:noFill/>
          <a:ln w="25400" cap="flat" cmpd="sng" algn="ctr">
            <a:solidFill>
              <a:sysClr val="windowText" lastClr="000000"/>
            </a:solidFill>
            <a:prstDash val="solid"/>
            <a:tailEnd type="arrow"/>
          </a:ln>
          <a:effectLst/>
        </p:spPr>
      </p:cxnSp>
      <p:cxnSp>
        <p:nvCxnSpPr>
          <p:cNvPr id="23" name="Straight Arrow Connector 22">
            <a:extLst>
              <a:ext uri="{FF2B5EF4-FFF2-40B4-BE49-F238E27FC236}">
                <a16:creationId xmlns:a16="http://schemas.microsoft.com/office/drawing/2014/main" id="{5270E225-CB2A-46B8-AFEF-D074DA60AE96}"/>
              </a:ext>
            </a:extLst>
          </p:cNvPr>
          <p:cNvCxnSpPr/>
          <p:nvPr/>
        </p:nvCxnSpPr>
        <p:spPr>
          <a:xfrm>
            <a:off x="7030496" y="3533801"/>
            <a:ext cx="0" cy="533748"/>
          </a:xfrm>
          <a:prstGeom prst="straightConnector1">
            <a:avLst/>
          </a:prstGeom>
          <a:noFill/>
          <a:ln w="25400" cap="flat" cmpd="sng" algn="ctr">
            <a:solidFill>
              <a:sysClr val="windowText" lastClr="000000"/>
            </a:solidFill>
            <a:prstDash val="solid"/>
            <a:tailEnd type="arrow"/>
          </a:ln>
          <a:effectLst/>
        </p:spPr>
      </p:cxnSp>
      <p:sp>
        <p:nvSpPr>
          <p:cNvPr id="24" name="Flowchart: Alternate Process 23">
            <a:extLst>
              <a:ext uri="{FF2B5EF4-FFF2-40B4-BE49-F238E27FC236}">
                <a16:creationId xmlns:a16="http://schemas.microsoft.com/office/drawing/2014/main" id="{6581CFBA-0F6E-4FE0-B5D9-B5DF3861EDD0}"/>
              </a:ext>
            </a:extLst>
          </p:cNvPr>
          <p:cNvSpPr/>
          <p:nvPr/>
        </p:nvSpPr>
        <p:spPr>
          <a:xfrm>
            <a:off x="6256728" y="4102055"/>
            <a:ext cx="1553053" cy="666202"/>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25" name="TextBox 24">
            <a:extLst>
              <a:ext uri="{FF2B5EF4-FFF2-40B4-BE49-F238E27FC236}">
                <a16:creationId xmlns:a16="http://schemas.microsoft.com/office/drawing/2014/main" id="{3ADAE317-F931-4A8E-908A-A1119411E6D7}"/>
              </a:ext>
            </a:extLst>
          </p:cNvPr>
          <p:cNvSpPr txBox="1"/>
          <p:nvPr/>
        </p:nvSpPr>
        <p:spPr>
          <a:xfrm>
            <a:off x="6147691" y="4121926"/>
            <a:ext cx="1765609" cy="646331"/>
          </a:xfrm>
          <a:prstGeom prst="rect">
            <a:avLst/>
          </a:prstGeom>
          <a:noFill/>
        </p:spPr>
        <p:txBody>
          <a:bodyPr wrap="square" rtlCol="0">
            <a:spAutoFit/>
          </a:bodyPr>
          <a:lstStyle/>
          <a:p>
            <a:pPr algn="ctr" defTabSz="914400"/>
            <a:r>
              <a:rPr lang="en-US" dirty="0">
                <a:solidFill>
                  <a:prstClr val="black"/>
                </a:solidFill>
                <a:latin typeface="Calibri"/>
              </a:rPr>
              <a:t>Contractor </a:t>
            </a:r>
            <a:r>
              <a:rPr lang="en-US" b="1" dirty="0">
                <a:solidFill>
                  <a:prstClr val="black"/>
                </a:solidFill>
                <a:latin typeface="Calibri"/>
              </a:rPr>
              <a:t>PASS</a:t>
            </a:r>
          </a:p>
          <a:p>
            <a:pPr algn="ctr" defTabSz="914400"/>
            <a:r>
              <a:rPr lang="en-US" dirty="0">
                <a:solidFill>
                  <a:prstClr val="black"/>
                </a:solidFill>
                <a:latin typeface="Calibri"/>
              </a:rPr>
              <a:t>PTC </a:t>
            </a:r>
            <a:r>
              <a:rPr lang="en-US" b="1" dirty="0">
                <a:solidFill>
                  <a:prstClr val="black"/>
                </a:solidFill>
                <a:latin typeface="Calibri"/>
              </a:rPr>
              <a:t>FAIL</a:t>
            </a:r>
          </a:p>
        </p:txBody>
      </p:sp>
      <p:grpSp>
        <p:nvGrpSpPr>
          <p:cNvPr id="26" name="Group 25">
            <a:extLst>
              <a:ext uri="{FF2B5EF4-FFF2-40B4-BE49-F238E27FC236}">
                <a16:creationId xmlns:a16="http://schemas.microsoft.com/office/drawing/2014/main" id="{49F831C1-B684-440D-B3C4-36B50BD9CECB}"/>
              </a:ext>
            </a:extLst>
          </p:cNvPr>
          <p:cNvGrpSpPr/>
          <p:nvPr/>
        </p:nvGrpSpPr>
        <p:grpSpPr>
          <a:xfrm>
            <a:off x="3895793" y="4147302"/>
            <a:ext cx="2259522" cy="672647"/>
            <a:chOff x="3875697" y="4194901"/>
            <a:chExt cx="2259522" cy="672647"/>
          </a:xfrm>
        </p:grpSpPr>
        <p:cxnSp>
          <p:nvCxnSpPr>
            <p:cNvPr id="27" name="Straight Arrow Connector 26">
              <a:extLst>
                <a:ext uri="{FF2B5EF4-FFF2-40B4-BE49-F238E27FC236}">
                  <a16:creationId xmlns:a16="http://schemas.microsoft.com/office/drawing/2014/main" id="{4E9AF65E-6FB2-441B-A598-916F902F58A2}"/>
                </a:ext>
              </a:extLst>
            </p:cNvPr>
            <p:cNvCxnSpPr/>
            <p:nvPr/>
          </p:nvCxnSpPr>
          <p:spPr>
            <a:xfrm flipH="1">
              <a:off x="5508457" y="4492690"/>
              <a:ext cx="626762" cy="0"/>
            </a:xfrm>
            <a:prstGeom prst="straightConnector1">
              <a:avLst/>
            </a:prstGeom>
            <a:noFill/>
            <a:ln w="25400" cap="flat" cmpd="sng" algn="ctr">
              <a:solidFill>
                <a:sysClr val="windowText" lastClr="000000"/>
              </a:solidFill>
              <a:prstDash val="solid"/>
              <a:tailEnd type="arrow"/>
            </a:ln>
            <a:effectLst/>
          </p:spPr>
        </p:cxnSp>
        <p:sp>
          <p:nvSpPr>
            <p:cNvPr id="28" name="Flowchart: Alternate Process 27">
              <a:extLst>
                <a:ext uri="{FF2B5EF4-FFF2-40B4-BE49-F238E27FC236}">
                  <a16:creationId xmlns:a16="http://schemas.microsoft.com/office/drawing/2014/main" id="{2C36C727-6ECC-40A9-81BE-BF1D90DB5BF5}"/>
                </a:ext>
              </a:extLst>
            </p:cNvPr>
            <p:cNvSpPr/>
            <p:nvPr/>
          </p:nvSpPr>
          <p:spPr>
            <a:xfrm>
              <a:off x="3908248" y="4196695"/>
              <a:ext cx="1447440" cy="670853"/>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29" name="TextBox 28">
              <a:extLst>
                <a:ext uri="{FF2B5EF4-FFF2-40B4-BE49-F238E27FC236}">
                  <a16:creationId xmlns:a16="http://schemas.microsoft.com/office/drawing/2014/main" id="{770DC233-18ED-4E59-86F1-1ADFAA8176A2}"/>
                </a:ext>
              </a:extLst>
            </p:cNvPr>
            <p:cNvSpPr txBox="1"/>
            <p:nvPr/>
          </p:nvSpPr>
          <p:spPr>
            <a:xfrm>
              <a:off x="3875697" y="4194901"/>
              <a:ext cx="1547842" cy="646331"/>
            </a:xfrm>
            <a:prstGeom prst="rect">
              <a:avLst/>
            </a:prstGeom>
            <a:noFill/>
          </p:spPr>
          <p:txBody>
            <a:bodyPr wrap="square" rtlCol="0">
              <a:spAutoFit/>
            </a:bodyPr>
            <a:lstStyle/>
            <a:p>
              <a:pPr algn="ctr" defTabSz="914400">
                <a:defRPr/>
              </a:pPr>
              <a:r>
                <a:rPr lang="en-US" kern="0" dirty="0">
                  <a:solidFill>
                    <a:prstClr val="black"/>
                  </a:solidFill>
                  <a:latin typeface="Calibri"/>
                </a:rPr>
                <a:t>PTC generates DL6004</a:t>
              </a:r>
            </a:p>
          </p:txBody>
        </p:sp>
      </p:grpSp>
      <p:grpSp>
        <p:nvGrpSpPr>
          <p:cNvPr id="30" name="Group 29">
            <a:extLst>
              <a:ext uri="{FF2B5EF4-FFF2-40B4-BE49-F238E27FC236}">
                <a16:creationId xmlns:a16="http://schemas.microsoft.com/office/drawing/2014/main" id="{38F0F413-F281-4945-B843-65EAC807A81A}"/>
              </a:ext>
            </a:extLst>
          </p:cNvPr>
          <p:cNvGrpSpPr/>
          <p:nvPr/>
        </p:nvGrpSpPr>
        <p:grpSpPr>
          <a:xfrm>
            <a:off x="817642" y="4819677"/>
            <a:ext cx="5110557" cy="1632371"/>
            <a:chOff x="797546" y="4867276"/>
            <a:chExt cx="5110557" cy="1632371"/>
          </a:xfrm>
        </p:grpSpPr>
        <p:sp>
          <p:nvSpPr>
            <p:cNvPr id="31" name="Explosion 1 85">
              <a:extLst>
                <a:ext uri="{FF2B5EF4-FFF2-40B4-BE49-F238E27FC236}">
                  <a16:creationId xmlns:a16="http://schemas.microsoft.com/office/drawing/2014/main" id="{2494C000-ABFF-47D0-B739-2E724CC1F8AF}"/>
                </a:ext>
              </a:extLst>
            </p:cNvPr>
            <p:cNvSpPr/>
            <p:nvPr/>
          </p:nvSpPr>
          <p:spPr>
            <a:xfrm>
              <a:off x="797546" y="5234576"/>
              <a:ext cx="1426807" cy="1263134"/>
            </a:xfrm>
            <a:prstGeom prst="irregularSeal1">
              <a:avLst/>
            </a:prstGeom>
            <a:solidFill>
              <a:srgbClr val="4F81BD">
                <a:alpha val="25000"/>
              </a:srgbClr>
            </a:solidFill>
            <a:ln w="25400" cap="flat" cmpd="sng" algn="ctr">
              <a:solidFill>
                <a:srgbClr val="4F81BD">
                  <a:shade val="50000"/>
                  <a:alpha val="2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32" name="TextBox 31">
              <a:extLst>
                <a:ext uri="{FF2B5EF4-FFF2-40B4-BE49-F238E27FC236}">
                  <a16:creationId xmlns:a16="http://schemas.microsoft.com/office/drawing/2014/main" id="{573E44E4-B5FB-449D-B751-D86DE2117ABE}"/>
                </a:ext>
              </a:extLst>
            </p:cNvPr>
            <p:cNvSpPr txBox="1"/>
            <p:nvPr/>
          </p:nvSpPr>
          <p:spPr>
            <a:xfrm>
              <a:off x="1014444" y="5419242"/>
              <a:ext cx="932150" cy="923330"/>
            </a:xfrm>
            <a:prstGeom prst="rect">
              <a:avLst/>
            </a:prstGeom>
            <a:noFill/>
          </p:spPr>
          <p:txBody>
            <a:bodyPr wrap="square" rtlCol="0">
              <a:spAutoFit/>
            </a:bodyPr>
            <a:lstStyle/>
            <a:p>
              <a:pPr algn="ctr" defTabSz="914400">
                <a:defRPr/>
              </a:pPr>
              <a:r>
                <a:rPr lang="en-US" b="1" kern="0" dirty="0">
                  <a:solidFill>
                    <a:prstClr val="black"/>
                  </a:solidFill>
                  <a:latin typeface="Calibri"/>
                </a:rPr>
                <a:t>GOODS MAY SHIP</a:t>
              </a:r>
            </a:p>
          </p:txBody>
        </p:sp>
        <p:cxnSp>
          <p:nvCxnSpPr>
            <p:cNvPr id="33" name="Straight Arrow Connector 32">
              <a:extLst>
                <a:ext uri="{FF2B5EF4-FFF2-40B4-BE49-F238E27FC236}">
                  <a16:creationId xmlns:a16="http://schemas.microsoft.com/office/drawing/2014/main" id="{B8030FB2-C505-4935-9B3D-F72539CD39F0}"/>
                </a:ext>
              </a:extLst>
            </p:cNvPr>
            <p:cNvCxnSpPr/>
            <p:nvPr/>
          </p:nvCxnSpPr>
          <p:spPr>
            <a:xfrm>
              <a:off x="4667018" y="4867276"/>
              <a:ext cx="1" cy="368286"/>
            </a:xfrm>
            <a:prstGeom prst="straightConnector1">
              <a:avLst/>
            </a:prstGeom>
            <a:noFill/>
            <a:ln w="25400" cap="flat" cmpd="sng" algn="ctr">
              <a:solidFill>
                <a:sysClr val="windowText" lastClr="000000"/>
              </a:solidFill>
              <a:prstDash val="solid"/>
              <a:tailEnd type="arrow"/>
            </a:ln>
            <a:effectLst/>
          </p:spPr>
        </p:cxnSp>
        <p:sp>
          <p:nvSpPr>
            <p:cNvPr id="34" name="TextBox 33">
              <a:extLst>
                <a:ext uri="{FF2B5EF4-FFF2-40B4-BE49-F238E27FC236}">
                  <a16:creationId xmlns:a16="http://schemas.microsoft.com/office/drawing/2014/main" id="{C5539288-4A73-4C6F-A396-FA0B194CF602}"/>
                </a:ext>
              </a:extLst>
            </p:cNvPr>
            <p:cNvSpPr txBox="1"/>
            <p:nvPr/>
          </p:nvSpPr>
          <p:spPr>
            <a:xfrm>
              <a:off x="3355834" y="5299318"/>
              <a:ext cx="2552268" cy="1200329"/>
            </a:xfrm>
            <a:prstGeom prst="rect">
              <a:avLst/>
            </a:prstGeom>
            <a:noFill/>
          </p:spPr>
          <p:txBody>
            <a:bodyPr wrap="square" rtlCol="0">
              <a:spAutoFit/>
            </a:bodyPr>
            <a:lstStyle/>
            <a:p>
              <a:pPr algn="ctr" defTabSz="914400">
                <a:defRPr/>
              </a:pPr>
              <a:r>
                <a:rPr lang="en-US" kern="0" dirty="0">
                  <a:solidFill>
                    <a:prstClr val="black"/>
                  </a:solidFill>
                  <a:latin typeface="Calibri"/>
                </a:rPr>
                <a:t>Failing report + </a:t>
              </a:r>
            </a:p>
            <a:p>
              <a:pPr algn="ctr" defTabSz="914400">
                <a:defRPr/>
              </a:pPr>
              <a:r>
                <a:rPr lang="en-US" kern="0" dirty="0">
                  <a:solidFill>
                    <a:prstClr val="black"/>
                  </a:solidFill>
                  <a:latin typeface="Calibri"/>
                </a:rPr>
                <a:t>DL6004 to C&amp;T </a:t>
              </a:r>
            </a:p>
            <a:p>
              <a:pPr algn="ctr" defTabSz="914400">
                <a:defRPr/>
              </a:pPr>
              <a:r>
                <a:rPr lang="en-US" u="sng" kern="0" dirty="0">
                  <a:solidFill>
                    <a:prstClr val="black"/>
                  </a:solidFill>
                  <a:latin typeface="Calibri"/>
                </a:rPr>
                <a:t>for information ONLY </a:t>
              </a:r>
            </a:p>
            <a:p>
              <a:pPr algn="ctr" defTabSz="914400">
                <a:defRPr/>
              </a:pPr>
              <a:r>
                <a:rPr lang="en-US" kern="0" dirty="0">
                  <a:solidFill>
                    <a:prstClr val="black"/>
                  </a:solidFill>
                  <a:latin typeface="Calibri"/>
                </a:rPr>
                <a:t>ACCEPT in EBS</a:t>
              </a:r>
            </a:p>
          </p:txBody>
        </p:sp>
        <p:sp>
          <p:nvSpPr>
            <p:cNvPr id="35" name="Flowchart: Alternate Process 34">
              <a:extLst>
                <a:ext uri="{FF2B5EF4-FFF2-40B4-BE49-F238E27FC236}">
                  <a16:creationId xmlns:a16="http://schemas.microsoft.com/office/drawing/2014/main" id="{BAF5A8EB-9BA1-44DE-90EA-1240E74EB4BC}"/>
                </a:ext>
              </a:extLst>
            </p:cNvPr>
            <p:cNvSpPr/>
            <p:nvPr/>
          </p:nvSpPr>
          <p:spPr>
            <a:xfrm>
              <a:off x="3363851" y="5279447"/>
              <a:ext cx="2544252" cy="1220200"/>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cxnSp>
          <p:nvCxnSpPr>
            <p:cNvPr id="36" name="Straight Arrow Connector 35">
              <a:extLst>
                <a:ext uri="{FF2B5EF4-FFF2-40B4-BE49-F238E27FC236}">
                  <a16:creationId xmlns:a16="http://schemas.microsoft.com/office/drawing/2014/main" id="{A231CC6A-975F-4792-8734-BDABC8E7ECA7}"/>
                </a:ext>
              </a:extLst>
            </p:cNvPr>
            <p:cNvCxnSpPr/>
            <p:nvPr/>
          </p:nvCxnSpPr>
          <p:spPr>
            <a:xfrm flipH="1">
              <a:off x="2249138" y="5852969"/>
              <a:ext cx="1030496" cy="0"/>
            </a:xfrm>
            <a:prstGeom prst="straightConnector1">
              <a:avLst/>
            </a:prstGeom>
            <a:noFill/>
            <a:ln w="25400" cap="flat" cmpd="sng" algn="ctr">
              <a:solidFill>
                <a:sysClr val="windowText" lastClr="000000"/>
              </a:solidFill>
              <a:prstDash val="solid"/>
              <a:tailEnd type="arrow"/>
            </a:ln>
            <a:effectLst/>
          </p:spPr>
        </p:cxnSp>
      </p:grpSp>
    </p:spTree>
    <p:extLst>
      <p:ext uri="{BB962C8B-B14F-4D97-AF65-F5344CB8AC3E}">
        <p14:creationId xmlns:p14="http://schemas.microsoft.com/office/powerpoint/2010/main" val="336218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0B75-5CA3-46D8-9258-841CA715888E}"/>
              </a:ext>
            </a:extLst>
          </p:cNvPr>
          <p:cNvSpPr>
            <a:spLocks noGrp="1"/>
          </p:cNvSpPr>
          <p:nvPr>
            <p:ph type="title"/>
          </p:nvPr>
        </p:nvSpPr>
        <p:spPr>
          <a:xfrm>
            <a:off x="3668885" y="165036"/>
            <a:ext cx="5029200" cy="822960"/>
          </a:xfrm>
        </p:spPr>
        <p:txBody>
          <a:bodyPr/>
          <a:lstStyle/>
          <a:p>
            <a:r>
              <a:rPr lang="en-US" dirty="0"/>
              <a:t>STEST:</a:t>
            </a:r>
            <a:br>
              <a:rPr lang="en-US" dirty="0"/>
            </a:br>
            <a:r>
              <a:rPr lang="en-US" dirty="0"/>
              <a:t>Source Sampling Tested</a:t>
            </a:r>
          </a:p>
        </p:txBody>
      </p:sp>
      <p:sp>
        <p:nvSpPr>
          <p:cNvPr id="4" name="Slide Number Placeholder 3">
            <a:extLst>
              <a:ext uri="{FF2B5EF4-FFF2-40B4-BE49-F238E27FC236}">
                <a16:creationId xmlns:a16="http://schemas.microsoft.com/office/drawing/2014/main" id="{B91852BA-2852-4308-AA46-0A071A395D2C}"/>
              </a:ext>
            </a:extLst>
          </p:cNvPr>
          <p:cNvSpPr>
            <a:spLocks noGrp="1"/>
          </p:cNvSpPr>
          <p:nvPr>
            <p:ph type="sldNum" sz="quarter" idx="12"/>
          </p:nvPr>
        </p:nvSpPr>
        <p:spPr>
          <a:xfrm>
            <a:off x="8686800" y="6452048"/>
            <a:ext cx="457200" cy="365125"/>
          </a:xfrm>
        </p:spPr>
        <p:txBody>
          <a:bodyPr/>
          <a:lstStyle/>
          <a:p>
            <a:fld id="{0F70353F-5ECB-4B50-B3EA-C871EA4E3F32}" type="slidenum">
              <a:rPr lang="en-US" smtClean="0"/>
              <a:t>27</a:t>
            </a:fld>
            <a:endParaRPr lang="en-US"/>
          </a:p>
        </p:txBody>
      </p:sp>
      <p:sp>
        <p:nvSpPr>
          <p:cNvPr id="37" name="Flowchart: Alternate Process 36">
            <a:extLst>
              <a:ext uri="{FF2B5EF4-FFF2-40B4-BE49-F238E27FC236}">
                <a16:creationId xmlns:a16="http://schemas.microsoft.com/office/drawing/2014/main" id="{17510C91-22A3-45A6-85AF-F9D5AF870FB3}"/>
              </a:ext>
            </a:extLst>
          </p:cNvPr>
          <p:cNvSpPr/>
          <p:nvPr/>
        </p:nvSpPr>
        <p:spPr>
          <a:xfrm>
            <a:off x="424850" y="1267561"/>
            <a:ext cx="1219200" cy="96490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38" name="TextBox 37">
            <a:extLst>
              <a:ext uri="{FF2B5EF4-FFF2-40B4-BE49-F238E27FC236}">
                <a16:creationId xmlns:a16="http://schemas.microsoft.com/office/drawing/2014/main" id="{FF20F7D7-A2C3-42A1-97F3-56DDB8A16194}"/>
              </a:ext>
            </a:extLst>
          </p:cNvPr>
          <p:cNvSpPr txBox="1"/>
          <p:nvPr/>
        </p:nvSpPr>
        <p:spPr>
          <a:xfrm>
            <a:off x="446440" y="1309131"/>
            <a:ext cx="1149484" cy="923330"/>
          </a:xfrm>
          <a:prstGeom prst="rect">
            <a:avLst/>
          </a:prstGeom>
          <a:noFill/>
        </p:spPr>
        <p:txBody>
          <a:bodyPr wrap="square" rtlCol="0">
            <a:spAutoFit/>
          </a:bodyPr>
          <a:lstStyle/>
          <a:p>
            <a:pPr algn="ctr" defTabSz="914400"/>
            <a:r>
              <a:rPr lang="en-US" dirty="0">
                <a:solidFill>
                  <a:prstClr val="black"/>
                </a:solidFill>
                <a:latin typeface="Calibri"/>
              </a:rPr>
              <a:t>SSSR selects samples </a:t>
            </a:r>
          </a:p>
        </p:txBody>
      </p:sp>
      <p:cxnSp>
        <p:nvCxnSpPr>
          <p:cNvPr id="39" name="Straight Arrow Connector 38">
            <a:extLst>
              <a:ext uri="{FF2B5EF4-FFF2-40B4-BE49-F238E27FC236}">
                <a16:creationId xmlns:a16="http://schemas.microsoft.com/office/drawing/2014/main" id="{C29DC5AF-6DE5-47C7-A778-F6C9E042D462}"/>
              </a:ext>
            </a:extLst>
          </p:cNvPr>
          <p:cNvCxnSpPr>
            <a:stCxn id="37" idx="3"/>
            <a:endCxn id="40" idx="1"/>
          </p:cNvCxnSpPr>
          <p:nvPr/>
        </p:nvCxnSpPr>
        <p:spPr>
          <a:xfrm>
            <a:off x="1644050" y="1750011"/>
            <a:ext cx="605088" cy="13798"/>
          </a:xfrm>
          <a:prstGeom prst="straightConnector1">
            <a:avLst/>
          </a:prstGeom>
          <a:noFill/>
          <a:ln w="25400" cap="flat" cmpd="sng" algn="ctr">
            <a:solidFill>
              <a:sysClr val="windowText" lastClr="000000"/>
            </a:solidFill>
            <a:prstDash val="solid"/>
            <a:tailEnd type="arrow"/>
          </a:ln>
          <a:effectLst/>
        </p:spPr>
      </p:cxnSp>
      <p:sp>
        <p:nvSpPr>
          <p:cNvPr id="40" name="Flowchart: Alternate Process 39">
            <a:extLst>
              <a:ext uri="{FF2B5EF4-FFF2-40B4-BE49-F238E27FC236}">
                <a16:creationId xmlns:a16="http://schemas.microsoft.com/office/drawing/2014/main" id="{8774238C-7007-4C05-A6F8-B76FBB80B100}"/>
              </a:ext>
            </a:extLst>
          </p:cNvPr>
          <p:cNvSpPr/>
          <p:nvPr/>
        </p:nvSpPr>
        <p:spPr>
          <a:xfrm>
            <a:off x="2249138" y="1302144"/>
            <a:ext cx="1596956" cy="92333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41" name="TextBox 40">
            <a:extLst>
              <a:ext uri="{FF2B5EF4-FFF2-40B4-BE49-F238E27FC236}">
                <a16:creationId xmlns:a16="http://schemas.microsoft.com/office/drawing/2014/main" id="{4064FF96-ABA9-481E-A4E2-BCAAE3BA75AC}"/>
              </a:ext>
            </a:extLst>
          </p:cNvPr>
          <p:cNvSpPr txBox="1"/>
          <p:nvPr/>
        </p:nvSpPr>
        <p:spPr>
          <a:xfrm>
            <a:off x="2325338" y="1302144"/>
            <a:ext cx="1444556" cy="923330"/>
          </a:xfrm>
          <a:prstGeom prst="rect">
            <a:avLst/>
          </a:prstGeom>
          <a:noFill/>
        </p:spPr>
        <p:txBody>
          <a:bodyPr wrap="square" rtlCol="0">
            <a:spAutoFit/>
          </a:bodyPr>
          <a:lstStyle/>
          <a:p>
            <a:pPr algn="ctr" defTabSz="914400"/>
            <a:r>
              <a:rPr lang="en-US" dirty="0">
                <a:solidFill>
                  <a:prstClr val="black"/>
                </a:solidFill>
                <a:latin typeface="Calibri"/>
              </a:rPr>
              <a:t>SSSR </a:t>
            </a:r>
            <a:r>
              <a:rPr lang="en-US" dirty="0" smtClean="0">
                <a:solidFill>
                  <a:prstClr val="black"/>
                </a:solidFill>
                <a:latin typeface="Calibri"/>
              </a:rPr>
              <a:t>signs </a:t>
            </a:r>
            <a:r>
              <a:rPr lang="en-US" dirty="0">
                <a:solidFill>
                  <a:prstClr val="black"/>
                </a:solidFill>
                <a:latin typeface="Calibri"/>
              </a:rPr>
              <a:t>and </a:t>
            </a:r>
            <a:r>
              <a:rPr lang="en-US" dirty="0" smtClean="0">
                <a:solidFill>
                  <a:prstClr val="black"/>
                </a:solidFill>
                <a:latin typeface="Calibri"/>
              </a:rPr>
              <a:t>dates DD1222</a:t>
            </a:r>
            <a:endParaRPr lang="en-US" dirty="0">
              <a:solidFill>
                <a:prstClr val="black"/>
              </a:solidFill>
              <a:latin typeface="Calibri"/>
            </a:endParaRPr>
          </a:p>
        </p:txBody>
      </p:sp>
      <p:cxnSp>
        <p:nvCxnSpPr>
          <p:cNvPr id="42" name="Straight Arrow Connector 41">
            <a:extLst>
              <a:ext uri="{FF2B5EF4-FFF2-40B4-BE49-F238E27FC236}">
                <a16:creationId xmlns:a16="http://schemas.microsoft.com/office/drawing/2014/main" id="{CD0AB9D0-E8BF-4C88-8BBE-FB9392F4A19D}"/>
              </a:ext>
            </a:extLst>
          </p:cNvPr>
          <p:cNvCxnSpPr/>
          <p:nvPr/>
        </p:nvCxnSpPr>
        <p:spPr>
          <a:xfrm>
            <a:off x="3846094" y="1803529"/>
            <a:ext cx="419100" cy="349"/>
          </a:xfrm>
          <a:prstGeom prst="straightConnector1">
            <a:avLst/>
          </a:prstGeom>
          <a:noFill/>
          <a:ln w="25400" cap="flat" cmpd="sng" algn="ctr">
            <a:solidFill>
              <a:sysClr val="windowText" lastClr="000000"/>
            </a:solidFill>
            <a:prstDash val="solid"/>
            <a:tailEnd type="arrow"/>
          </a:ln>
          <a:effectLst/>
        </p:spPr>
      </p:cxnSp>
      <p:sp>
        <p:nvSpPr>
          <p:cNvPr id="43" name="Flowchart: Alternate Process 42">
            <a:extLst>
              <a:ext uri="{FF2B5EF4-FFF2-40B4-BE49-F238E27FC236}">
                <a16:creationId xmlns:a16="http://schemas.microsoft.com/office/drawing/2014/main" id="{DBF016B9-8389-427A-8DEF-7ACB5A4BA3A2}"/>
              </a:ext>
            </a:extLst>
          </p:cNvPr>
          <p:cNvSpPr/>
          <p:nvPr/>
        </p:nvSpPr>
        <p:spPr>
          <a:xfrm>
            <a:off x="4256820" y="1415140"/>
            <a:ext cx="1267680" cy="664935"/>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44" name="TextBox 43">
            <a:extLst>
              <a:ext uri="{FF2B5EF4-FFF2-40B4-BE49-F238E27FC236}">
                <a16:creationId xmlns:a16="http://schemas.microsoft.com/office/drawing/2014/main" id="{5E8D4D53-3334-4380-ADD7-5C35819E6D00}"/>
              </a:ext>
            </a:extLst>
          </p:cNvPr>
          <p:cNvSpPr txBox="1"/>
          <p:nvPr/>
        </p:nvSpPr>
        <p:spPr>
          <a:xfrm>
            <a:off x="4256820" y="1433744"/>
            <a:ext cx="1251637" cy="646331"/>
          </a:xfrm>
          <a:prstGeom prst="rect">
            <a:avLst/>
          </a:prstGeom>
          <a:noFill/>
        </p:spPr>
        <p:txBody>
          <a:bodyPr wrap="square" rtlCol="0">
            <a:spAutoFit/>
          </a:bodyPr>
          <a:lstStyle/>
          <a:p>
            <a:pPr algn="ctr" defTabSz="914400"/>
            <a:r>
              <a:rPr lang="en-US" dirty="0">
                <a:solidFill>
                  <a:prstClr val="black"/>
                </a:solidFill>
                <a:latin typeface="Calibri"/>
              </a:rPr>
              <a:t>Contractor tests</a:t>
            </a:r>
          </a:p>
        </p:txBody>
      </p:sp>
      <p:sp>
        <p:nvSpPr>
          <p:cNvPr id="45" name="Flowchart: Alternate Process 44">
            <a:extLst>
              <a:ext uri="{FF2B5EF4-FFF2-40B4-BE49-F238E27FC236}">
                <a16:creationId xmlns:a16="http://schemas.microsoft.com/office/drawing/2014/main" id="{BD4E9454-41E6-492F-8FF0-65CF8A09AA7F}"/>
              </a:ext>
            </a:extLst>
          </p:cNvPr>
          <p:cNvSpPr/>
          <p:nvPr/>
        </p:nvSpPr>
        <p:spPr>
          <a:xfrm>
            <a:off x="5963269" y="1285767"/>
            <a:ext cx="2266332" cy="92333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46" name="TextBox 45">
            <a:extLst>
              <a:ext uri="{FF2B5EF4-FFF2-40B4-BE49-F238E27FC236}">
                <a16:creationId xmlns:a16="http://schemas.microsoft.com/office/drawing/2014/main" id="{6B583093-ED6D-48C8-BE7B-C11708247A6E}"/>
              </a:ext>
            </a:extLst>
          </p:cNvPr>
          <p:cNvSpPr txBox="1"/>
          <p:nvPr/>
        </p:nvSpPr>
        <p:spPr>
          <a:xfrm>
            <a:off x="6039468" y="1285767"/>
            <a:ext cx="2190132" cy="923330"/>
          </a:xfrm>
          <a:prstGeom prst="rect">
            <a:avLst/>
          </a:prstGeom>
          <a:noFill/>
        </p:spPr>
        <p:txBody>
          <a:bodyPr wrap="square" rtlCol="0">
            <a:spAutoFit/>
          </a:bodyPr>
          <a:lstStyle/>
          <a:p>
            <a:pPr algn="ctr" defTabSz="914400"/>
            <a:r>
              <a:rPr lang="en-US" dirty="0">
                <a:solidFill>
                  <a:prstClr val="black"/>
                </a:solidFill>
                <a:latin typeface="Calibri"/>
              </a:rPr>
              <a:t>Within 90 days the test report is sent to the DLA PTC</a:t>
            </a:r>
          </a:p>
        </p:txBody>
      </p:sp>
      <p:cxnSp>
        <p:nvCxnSpPr>
          <p:cNvPr id="47" name="Straight Arrow Connector 46">
            <a:extLst>
              <a:ext uri="{FF2B5EF4-FFF2-40B4-BE49-F238E27FC236}">
                <a16:creationId xmlns:a16="http://schemas.microsoft.com/office/drawing/2014/main" id="{753FAF7A-E32B-49D5-9D4B-B5CEC538077C}"/>
              </a:ext>
            </a:extLst>
          </p:cNvPr>
          <p:cNvCxnSpPr/>
          <p:nvPr/>
        </p:nvCxnSpPr>
        <p:spPr>
          <a:xfrm>
            <a:off x="5524500" y="1747432"/>
            <a:ext cx="419100" cy="349"/>
          </a:xfrm>
          <a:prstGeom prst="straightConnector1">
            <a:avLst/>
          </a:prstGeom>
          <a:noFill/>
          <a:ln w="25400" cap="flat" cmpd="sng" algn="ctr">
            <a:solidFill>
              <a:sysClr val="windowText" lastClr="000000"/>
            </a:solidFill>
            <a:prstDash val="solid"/>
            <a:tailEnd type="arrow"/>
          </a:ln>
          <a:effectLst/>
        </p:spPr>
      </p:cxnSp>
      <p:cxnSp>
        <p:nvCxnSpPr>
          <p:cNvPr id="48" name="Straight Arrow Connector 47">
            <a:extLst>
              <a:ext uri="{FF2B5EF4-FFF2-40B4-BE49-F238E27FC236}">
                <a16:creationId xmlns:a16="http://schemas.microsoft.com/office/drawing/2014/main" id="{994FDA0C-30F0-4F8B-AF25-38FB31972C47}"/>
              </a:ext>
            </a:extLst>
          </p:cNvPr>
          <p:cNvCxnSpPr/>
          <p:nvPr/>
        </p:nvCxnSpPr>
        <p:spPr>
          <a:xfrm>
            <a:off x="7096435" y="2232461"/>
            <a:ext cx="0" cy="533400"/>
          </a:xfrm>
          <a:prstGeom prst="straightConnector1">
            <a:avLst/>
          </a:prstGeom>
          <a:noFill/>
          <a:ln w="25400" cap="flat" cmpd="sng" algn="ctr">
            <a:solidFill>
              <a:sysClr val="windowText" lastClr="000000"/>
            </a:solidFill>
            <a:prstDash val="solid"/>
            <a:tailEnd type="arrow"/>
          </a:ln>
          <a:effectLst/>
        </p:spPr>
      </p:cxnSp>
      <p:sp>
        <p:nvSpPr>
          <p:cNvPr id="49" name="TextBox 48">
            <a:extLst>
              <a:ext uri="{FF2B5EF4-FFF2-40B4-BE49-F238E27FC236}">
                <a16:creationId xmlns:a16="http://schemas.microsoft.com/office/drawing/2014/main" id="{60455C36-E5F2-4BF9-BED6-E17D01B5DAF0}"/>
              </a:ext>
            </a:extLst>
          </p:cNvPr>
          <p:cNvSpPr txBox="1"/>
          <p:nvPr/>
        </p:nvSpPr>
        <p:spPr>
          <a:xfrm>
            <a:off x="6213630" y="2853677"/>
            <a:ext cx="1765609" cy="646331"/>
          </a:xfrm>
          <a:prstGeom prst="rect">
            <a:avLst/>
          </a:prstGeom>
          <a:noFill/>
        </p:spPr>
        <p:txBody>
          <a:bodyPr wrap="square" rtlCol="0">
            <a:spAutoFit/>
          </a:bodyPr>
          <a:lstStyle/>
          <a:p>
            <a:pPr algn="ctr" defTabSz="914400"/>
            <a:r>
              <a:rPr lang="en-US" dirty="0">
                <a:solidFill>
                  <a:prstClr val="black"/>
                </a:solidFill>
                <a:latin typeface="Calibri"/>
              </a:rPr>
              <a:t>PTC evaluates test report</a:t>
            </a:r>
          </a:p>
        </p:txBody>
      </p:sp>
      <p:sp>
        <p:nvSpPr>
          <p:cNvPr id="50" name="Flowchart: Alternate Process 49">
            <a:extLst>
              <a:ext uri="{FF2B5EF4-FFF2-40B4-BE49-F238E27FC236}">
                <a16:creationId xmlns:a16="http://schemas.microsoft.com/office/drawing/2014/main" id="{84F80F1D-37E4-4966-9465-34ADB9C96418}"/>
              </a:ext>
            </a:extLst>
          </p:cNvPr>
          <p:cNvSpPr/>
          <p:nvPr/>
        </p:nvSpPr>
        <p:spPr>
          <a:xfrm>
            <a:off x="6393612" y="2833806"/>
            <a:ext cx="1371600" cy="666202"/>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51" name="Flowchart: Alternate Process 50">
            <a:extLst>
              <a:ext uri="{FF2B5EF4-FFF2-40B4-BE49-F238E27FC236}">
                <a16:creationId xmlns:a16="http://schemas.microsoft.com/office/drawing/2014/main" id="{C5A398EB-2696-418E-B59A-1EFC87FBE39C}"/>
              </a:ext>
            </a:extLst>
          </p:cNvPr>
          <p:cNvSpPr/>
          <p:nvPr/>
        </p:nvSpPr>
        <p:spPr>
          <a:xfrm>
            <a:off x="2474140" y="2954316"/>
            <a:ext cx="1267680" cy="388170"/>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52" name="TextBox 51">
            <a:extLst>
              <a:ext uri="{FF2B5EF4-FFF2-40B4-BE49-F238E27FC236}">
                <a16:creationId xmlns:a16="http://schemas.microsoft.com/office/drawing/2014/main" id="{35EDAFA3-50B1-4878-965C-12E325D49EB8}"/>
              </a:ext>
            </a:extLst>
          </p:cNvPr>
          <p:cNvSpPr txBox="1"/>
          <p:nvPr/>
        </p:nvSpPr>
        <p:spPr>
          <a:xfrm>
            <a:off x="2482161" y="2973153"/>
            <a:ext cx="1251637" cy="369332"/>
          </a:xfrm>
          <a:prstGeom prst="rect">
            <a:avLst/>
          </a:prstGeom>
          <a:noFill/>
        </p:spPr>
        <p:txBody>
          <a:bodyPr wrap="square" rtlCol="0">
            <a:spAutoFit/>
          </a:bodyPr>
          <a:lstStyle/>
          <a:p>
            <a:pPr algn="ctr" defTabSz="914400"/>
            <a:r>
              <a:rPr lang="en-US" dirty="0">
                <a:solidFill>
                  <a:prstClr val="black"/>
                </a:solidFill>
                <a:latin typeface="Calibri"/>
              </a:rPr>
              <a:t>PTC tests</a:t>
            </a:r>
          </a:p>
        </p:txBody>
      </p:sp>
      <p:cxnSp>
        <p:nvCxnSpPr>
          <p:cNvPr id="53" name="Straight Arrow Connector 52">
            <a:extLst>
              <a:ext uri="{FF2B5EF4-FFF2-40B4-BE49-F238E27FC236}">
                <a16:creationId xmlns:a16="http://schemas.microsoft.com/office/drawing/2014/main" id="{CC5C0814-7E43-4263-8A1B-2B105FAB2668}"/>
              </a:ext>
            </a:extLst>
          </p:cNvPr>
          <p:cNvCxnSpPr/>
          <p:nvPr/>
        </p:nvCxnSpPr>
        <p:spPr>
          <a:xfrm>
            <a:off x="3057641" y="2262943"/>
            <a:ext cx="0" cy="533748"/>
          </a:xfrm>
          <a:prstGeom prst="straightConnector1">
            <a:avLst/>
          </a:prstGeom>
          <a:noFill/>
          <a:ln w="25400" cap="flat" cmpd="sng" algn="ctr">
            <a:solidFill>
              <a:sysClr val="windowText" lastClr="000000"/>
            </a:solidFill>
            <a:prstDash val="solid"/>
            <a:tailEnd type="arrow"/>
          </a:ln>
          <a:effectLst/>
        </p:spPr>
      </p:cxnSp>
      <p:cxnSp>
        <p:nvCxnSpPr>
          <p:cNvPr id="54" name="Straight Arrow Connector 53">
            <a:extLst>
              <a:ext uri="{FF2B5EF4-FFF2-40B4-BE49-F238E27FC236}">
                <a16:creationId xmlns:a16="http://schemas.microsoft.com/office/drawing/2014/main" id="{72A9ADF4-F36C-49BD-9ABD-E80B89E3772A}"/>
              </a:ext>
            </a:extLst>
          </p:cNvPr>
          <p:cNvCxnSpPr/>
          <p:nvPr/>
        </p:nvCxnSpPr>
        <p:spPr>
          <a:xfrm>
            <a:off x="3769894" y="3150866"/>
            <a:ext cx="2554706" cy="0"/>
          </a:xfrm>
          <a:prstGeom prst="straightConnector1">
            <a:avLst/>
          </a:prstGeom>
          <a:noFill/>
          <a:ln w="25400" cap="flat" cmpd="sng" algn="ctr">
            <a:solidFill>
              <a:sysClr val="windowText" lastClr="000000"/>
            </a:solidFill>
            <a:prstDash val="solid"/>
            <a:tailEnd type="arrow"/>
          </a:ln>
          <a:effectLst/>
        </p:spPr>
      </p:cxnSp>
      <p:grpSp>
        <p:nvGrpSpPr>
          <p:cNvPr id="55" name="Group 54">
            <a:extLst>
              <a:ext uri="{FF2B5EF4-FFF2-40B4-BE49-F238E27FC236}">
                <a16:creationId xmlns:a16="http://schemas.microsoft.com/office/drawing/2014/main" id="{EA894C59-80C4-4EBB-B770-A01DE3979EAE}"/>
              </a:ext>
            </a:extLst>
          </p:cNvPr>
          <p:cNvGrpSpPr/>
          <p:nvPr/>
        </p:nvGrpSpPr>
        <p:grpSpPr>
          <a:xfrm>
            <a:off x="2993068" y="5439522"/>
            <a:ext cx="3312993" cy="923330"/>
            <a:chOff x="2993068" y="5421106"/>
            <a:chExt cx="3312993" cy="923330"/>
          </a:xfrm>
        </p:grpSpPr>
        <p:cxnSp>
          <p:nvCxnSpPr>
            <p:cNvPr id="56" name="Straight Arrow Connector 55">
              <a:extLst>
                <a:ext uri="{FF2B5EF4-FFF2-40B4-BE49-F238E27FC236}">
                  <a16:creationId xmlns:a16="http://schemas.microsoft.com/office/drawing/2014/main" id="{97B15D96-FDE0-4AE4-866A-AEE75F5811AB}"/>
                </a:ext>
              </a:extLst>
            </p:cNvPr>
            <p:cNvCxnSpPr/>
            <p:nvPr/>
          </p:nvCxnSpPr>
          <p:spPr>
            <a:xfrm flipH="1">
              <a:off x="5677121" y="5847208"/>
              <a:ext cx="628940" cy="0"/>
            </a:xfrm>
            <a:prstGeom prst="straightConnector1">
              <a:avLst/>
            </a:prstGeom>
            <a:noFill/>
            <a:ln w="25400" cap="flat" cmpd="sng" algn="ctr">
              <a:solidFill>
                <a:sysClr val="windowText" lastClr="000000"/>
              </a:solidFill>
              <a:prstDash val="solid"/>
              <a:tailEnd type="arrow"/>
            </a:ln>
            <a:effectLst/>
          </p:spPr>
        </p:cxnSp>
        <p:sp>
          <p:nvSpPr>
            <p:cNvPr id="57" name="TextBox 56">
              <a:extLst>
                <a:ext uri="{FF2B5EF4-FFF2-40B4-BE49-F238E27FC236}">
                  <a16:creationId xmlns:a16="http://schemas.microsoft.com/office/drawing/2014/main" id="{BB5A85B4-E99F-411F-B48A-8DCC4B685377}"/>
                </a:ext>
              </a:extLst>
            </p:cNvPr>
            <p:cNvSpPr txBox="1"/>
            <p:nvPr/>
          </p:nvSpPr>
          <p:spPr>
            <a:xfrm>
              <a:off x="3022944" y="5421106"/>
              <a:ext cx="2552268" cy="923330"/>
            </a:xfrm>
            <a:prstGeom prst="rect">
              <a:avLst/>
            </a:prstGeom>
            <a:noFill/>
          </p:spPr>
          <p:txBody>
            <a:bodyPr wrap="square" rtlCol="0">
              <a:spAutoFit/>
            </a:bodyPr>
            <a:lstStyle/>
            <a:p>
              <a:pPr algn="ctr" defTabSz="914400">
                <a:defRPr/>
              </a:pPr>
              <a:r>
                <a:rPr lang="en-US" kern="0" dirty="0">
                  <a:solidFill>
                    <a:prstClr val="black"/>
                  </a:solidFill>
                  <a:latin typeface="Calibri"/>
                </a:rPr>
                <a:t>Failing report + </a:t>
              </a:r>
            </a:p>
            <a:p>
              <a:pPr algn="ctr" defTabSz="914400">
                <a:defRPr/>
              </a:pPr>
              <a:r>
                <a:rPr lang="en-US" kern="0" dirty="0">
                  <a:solidFill>
                    <a:prstClr val="black"/>
                  </a:solidFill>
                  <a:latin typeface="Calibri"/>
                </a:rPr>
                <a:t>DL6004 to C&amp;T </a:t>
              </a:r>
            </a:p>
            <a:p>
              <a:pPr algn="ctr" defTabSz="914400">
                <a:defRPr/>
              </a:pPr>
              <a:r>
                <a:rPr lang="en-US" kern="0" dirty="0">
                  <a:solidFill>
                    <a:prstClr val="black"/>
                  </a:solidFill>
                  <a:latin typeface="Calibri"/>
                </a:rPr>
                <a:t>REJECT in EBS</a:t>
              </a:r>
            </a:p>
          </p:txBody>
        </p:sp>
        <p:sp>
          <p:nvSpPr>
            <p:cNvPr id="58" name="Flowchart: Alternate Process 57">
              <a:extLst>
                <a:ext uri="{FF2B5EF4-FFF2-40B4-BE49-F238E27FC236}">
                  <a16:creationId xmlns:a16="http://schemas.microsoft.com/office/drawing/2014/main" id="{520C1417-C0BB-42E3-B395-2DA23E517029}"/>
                </a:ext>
              </a:extLst>
            </p:cNvPr>
            <p:cNvSpPr/>
            <p:nvPr/>
          </p:nvSpPr>
          <p:spPr>
            <a:xfrm>
              <a:off x="2993068" y="5421106"/>
              <a:ext cx="2544252" cy="923330"/>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grpSp>
      <p:grpSp>
        <p:nvGrpSpPr>
          <p:cNvPr id="59" name="Group 58">
            <a:extLst>
              <a:ext uri="{FF2B5EF4-FFF2-40B4-BE49-F238E27FC236}">
                <a16:creationId xmlns:a16="http://schemas.microsoft.com/office/drawing/2014/main" id="{668B51AA-5530-4771-BDF9-AB015DA10182}"/>
              </a:ext>
            </a:extLst>
          </p:cNvPr>
          <p:cNvGrpSpPr/>
          <p:nvPr/>
        </p:nvGrpSpPr>
        <p:grpSpPr>
          <a:xfrm>
            <a:off x="5244791" y="3500008"/>
            <a:ext cx="3643132" cy="1350958"/>
            <a:chOff x="5244791" y="3481592"/>
            <a:chExt cx="3643132" cy="1350958"/>
          </a:xfrm>
        </p:grpSpPr>
        <p:sp>
          <p:nvSpPr>
            <p:cNvPr id="60" name="Flowchart: Alternate Process 59">
              <a:extLst>
                <a:ext uri="{FF2B5EF4-FFF2-40B4-BE49-F238E27FC236}">
                  <a16:creationId xmlns:a16="http://schemas.microsoft.com/office/drawing/2014/main" id="{3DB30192-96E2-438D-AFC2-599A28269C20}"/>
                </a:ext>
              </a:extLst>
            </p:cNvPr>
            <p:cNvSpPr/>
            <p:nvPr/>
          </p:nvSpPr>
          <p:spPr>
            <a:xfrm>
              <a:off x="5354128" y="4149654"/>
              <a:ext cx="1553053" cy="666202"/>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61" name="TextBox 60">
              <a:extLst>
                <a:ext uri="{FF2B5EF4-FFF2-40B4-BE49-F238E27FC236}">
                  <a16:creationId xmlns:a16="http://schemas.microsoft.com/office/drawing/2014/main" id="{C8E4C1E2-AACC-48A0-A6F8-0236B07F3EA9}"/>
                </a:ext>
              </a:extLst>
            </p:cNvPr>
            <p:cNvSpPr txBox="1"/>
            <p:nvPr/>
          </p:nvSpPr>
          <p:spPr>
            <a:xfrm>
              <a:off x="5244791" y="4169525"/>
              <a:ext cx="1765609" cy="646331"/>
            </a:xfrm>
            <a:prstGeom prst="rect">
              <a:avLst/>
            </a:prstGeom>
            <a:noFill/>
          </p:spPr>
          <p:txBody>
            <a:bodyPr wrap="square" rtlCol="0">
              <a:spAutoFit/>
            </a:bodyPr>
            <a:lstStyle/>
            <a:p>
              <a:pPr algn="ctr" defTabSz="914400">
                <a:defRPr/>
              </a:pPr>
              <a:r>
                <a:rPr lang="en-US" kern="0" dirty="0">
                  <a:solidFill>
                    <a:prstClr val="black"/>
                  </a:solidFill>
                  <a:latin typeface="Calibri"/>
                </a:rPr>
                <a:t>Contractor </a:t>
              </a:r>
              <a:r>
                <a:rPr lang="en-US" b="1" kern="0" dirty="0">
                  <a:solidFill>
                    <a:prstClr val="black"/>
                  </a:solidFill>
                  <a:latin typeface="Calibri"/>
                </a:rPr>
                <a:t>FAIL</a:t>
              </a:r>
            </a:p>
            <a:p>
              <a:pPr algn="ctr" defTabSz="914400">
                <a:defRPr/>
              </a:pPr>
              <a:r>
                <a:rPr lang="en-US" kern="0" dirty="0">
                  <a:solidFill>
                    <a:prstClr val="black"/>
                  </a:solidFill>
                  <a:latin typeface="Calibri"/>
                </a:rPr>
                <a:t>PTC </a:t>
              </a:r>
              <a:r>
                <a:rPr lang="en-US" b="1" kern="0" dirty="0">
                  <a:solidFill>
                    <a:prstClr val="black"/>
                  </a:solidFill>
                  <a:latin typeface="Calibri"/>
                </a:rPr>
                <a:t>PASS</a:t>
              </a:r>
            </a:p>
          </p:txBody>
        </p:sp>
        <p:cxnSp>
          <p:nvCxnSpPr>
            <p:cNvPr id="62" name="Straight Connector 61">
              <a:extLst>
                <a:ext uri="{FF2B5EF4-FFF2-40B4-BE49-F238E27FC236}">
                  <a16:creationId xmlns:a16="http://schemas.microsoft.com/office/drawing/2014/main" id="{E15156BD-7603-46AE-A30C-4C6A12A8FFC8}"/>
                </a:ext>
              </a:extLst>
            </p:cNvPr>
            <p:cNvCxnSpPr>
              <a:cxnSpLocks/>
            </p:cNvCxnSpPr>
            <p:nvPr/>
          </p:nvCxnSpPr>
          <p:spPr>
            <a:xfrm>
              <a:off x="7096435" y="3481592"/>
              <a:ext cx="0" cy="325531"/>
            </a:xfrm>
            <a:prstGeom prst="line">
              <a:avLst/>
            </a:prstGeom>
            <a:noFill/>
            <a:ln w="25400" cap="flat" cmpd="sng" algn="ctr">
              <a:solidFill>
                <a:sysClr val="windowText" lastClr="000000"/>
              </a:solidFill>
              <a:prstDash val="solid"/>
            </a:ln>
            <a:effectLst/>
          </p:spPr>
        </p:cxnSp>
        <p:cxnSp>
          <p:nvCxnSpPr>
            <p:cNvPr id="63" name="Straight Connector 62">
              <a:extLst>
                <a:ext uri="{FF2B5EF4-FFF2-40B4-BE49-F238E27FC236}">
                  <a16:creationId xmlns:a16="http://schemas.microsoft.com/office/drawing/2014/main" id="{03DC1C6D-9F3A-4D60-B88C-E813E3406A23}"/>
                </a:ext>
              </a:extLst>
            </p:cNvPr>
            <p:cNvCxnSpPr/>
            <p:nvPr/>
          </p:nvCxnSpPr>
          <p:spPr>
            <a:xfrm flipH="1">
              <a:off x="6127596" y="3807123"/>
              <a:ext cx="1880581" cy="0"/>
            </a:xfrm>
            <a:prstGeom prst="line">
              <a:avLst/>
            </a:prstGeom>
            <a:noFill/>
            <a:ln w="25400" cap="flat" cmpd="sng" algn="ctr">
              <a:solidFill>
                <a:sysClr val="windowText" lastClr="000000"/>
              </a:solidFill>
              <a:prstDash val="solid"/>
            </a:ln>
            <a:effectLst/>
          </p:spPr>
        </p:cxnSp>
        <p:sp>
          <p:nvSpPr>
            <p:cNvPr id="64" name="Flowchart: Alternate Process 63">
              <a:extLst>
                <a:ext uri="{FF2B5EF4-FFF2-40B4-BE49-F238E27FC236}">
                  <a16:creationId xmlns:a16="http://schemas.microsoft.com/office/drawing/2014/main" id="{9EED8BD3-9977-423F-916A-3880FE42CBC9}"/>
                </a:ext>
              </a:extLst>
            </p:cNvPr>
            <p:cNvSpPr/>
            <p:nvPr/>
          </p:nvSpPr>
          <p:spPr>
            <a:xfrm>
              <a:off x="7231651" y="4166348"/>
              <a:ext cx="1553053" cy="666202"/>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65" name="TextBox 64">
              <a:extLst>
                <a:ext uri="{FF2B5EF4-FFF2-40B4-BE49-F238E27FC236}">
                  <a16:creationId xmlns:a16="http://schemas.microsoft.com/office/drawing/2014/main" id="{22677A2F-24DC-4D98-878B-0FE3E2767884}"/>
                </a:ext>
              </a:extLst>
            </p:cNvPr>
            <p:cNvSpPr txBox="1"/>
            <p:nvPr/>
          </p:nvSpPr>
          <p:spPr>
            <a:xfrm>
              <a:off x="7122314" y="4186219"/>
              <a:ext cx="1765609" cy="646331"/>
            </a:xfrm>
            <a:prstGeom prst="rect">
              <a:avLst/>
            </a:prstGeom>
            <a:noFill/>
          </p:spPr>
          <p:txBody>
            <a:bodyPr wrap="square" rtlCol="0">
              <a:spAutoFit/>
            </a:bodyPr>
            <a:lstStyle/>
            <a:p>
              <a:pPr algn="ctr" defTabSz="914400">
                <a:defRPr/>
              </a:pPr>
              <a:r>
                <a:rPr lang="en-US" kern="0" dirty="0">
                  <a:solidFill>
                    <a:prstClr val="black"/>
                  </a:solidFill>
                  <a:latin typeface="Calibri"/>
                </a:rPr>
                <a:t>Contractor </a:t>
              </a:r>
              <a:r>
                <a:rPr lang="en-US" b="1" kern="0" dirty="0">
                  <a:solidFill>
                    <a:prstClr val="black"/>
                  </a:solidFill>
                  <a:latin typeface="Calibri"/>
                </a:rPr>
                <a:t>FAIL</a:t>
              </a:r>
            </a:p>
            <a:p>
              <a:pPr algn="ctr" defTabSz="914400">
                <a:defRPr/>
              </a:pPr>
              <a:r>
                <a:rPr lang="en-US" kern="0" dirty="0">
                  <a:solidFill>
                    <a:prstClr val="black"/>
                  </a:solidFill>
                  <a:latin typeface="Calibri"/>
                </a:rPr>
                <a:t>PTC </a:t>
              </a:r>
              <a:r>
                <a:rPr lang="en-US" b="1" kern="0" dirty="0">
                  <a:solidFill>
                    <a:prstClr val="black"/>
                  </a:solidFill>
                  <a:latin typeface="Calibri"/>
                </a:rPr>
                <a:t>FAIL</a:t>
              </a:r>
            </a:p>
          </p:txBody>
        </p:sp>
        <p:cxnSp>
          <p:nvCxnSpPr>
            <p:cNvPr id="66" name="Straight Connector 65">
              <a:extLst>
                <a:ext uri="{FF2B5EF4-FFF2-40B4-BE49-F238E27FC236}">
                  <a16:creationId xmlns:a16="http://schemas.microsoft.com/office/drawing/2014/main" id="{582283EF-D039-4359-9E5C-A8879E9B96C2}"/>
                </a:ext>
              </a:extLst>
            </p:cNvPr>
            <p:cNvCxnSpPr/>
            <p:nvPr/>
          </p:nvCxnSpPr>
          <p:spPr>
            <a:xfrm>
              <a:off x="6130654" y="3824123"/>
              <a:ext cx="0" cy="325531"/>
            </a:xfrm>
            <a:prstGeom prst="line">
              <a:avLst/>
            </a:prstGeom>
            <a:noFill/>
            <a:ln w="25400" cap="flat" cmpd="sng" algn="ctr">
              <a:solidFill>
                <a:sysClr val="windowText" lastClr="000000"/>
              </a:solidFill>
              <a:prstDash val="solid"/>
            </a:ln>
            <a:effectLst/>
          </p:spPr>
        </p:cxnSp>
        <p:cxnSp>
          <p:nvCxnSpPr>
            <p:cNvPr id="67" name="Straight Connector 66">
              <a:extLst>
                <a:ext uri="{FF2B5EF4-FFF2-40B4-BE49-F238E27FC236}">
                  <a16:creationId xmlns:a16="http://schemas.microsoft.com/office/drawing/2014/main" id="{C4C8E514-E6FB-432A-A5EC-BD874C127226}"/>
                </a:ext>
              </a:extLst>
            </p:cNvPr>
            <p:cNvCxnSpPr/>
            <p:nvPr/>
          </p:nvCxnSpPr>
          <p:spPr>
            <a:xfrm>
              <a:off x="8008177" y="3824122"/>
              <a:ext cx="0" cy="325531"/>
            </a:xfrm>
            <a:prstGeom prst="line">
              <a:avLst/>
            </a:prstGeom>
            <a:noFill/>
            <a:ln w="25400" cap="flat" cmpd="sng" algn="ctr">
              <a:solidFill>
                <a:sysClr val="windowText" lastClr="000000"/>
              </a:solidFill>
              <a:prstDash val="solid"/>
            </a:ln>
            <a:effectLst/>
          </p:spPr>
        </p:cxnSp>
      </p:grpSp>
      <p:grpSp>
        <p:nvGrpSpPr>
          <p:cNvPr id="68" name="Group 67">
            <a:extLst>
              <a:ext uri="{FF2B5EF4-FFF2-40B4-BE49-F238E27FC236}">
                <a16:creationId xmlns:a16="http://schemas.microsoft.com/office/drawing/2014/main" id="{DA5CA437-6E61-497C-AE0B-ACBBF0437643}"/>
              </a:ext>
            </a:extLst>
          </p:cNvPr>
          <p:cNvGrpSpPr/>
          <p:nvPr/>
        </p:nvGrpSpPr>
        <p:grpSpPr>
          <a:xfrm>
            <a:off x="6113366" y="4850966"/>
            <a:ext cx="1932340" cy="1350085"/>
            <a:chOff x="6113366" y="4832550"/>
            <a:chExt cx="1932340" cy="1350085"/>
          </a:xfrm>
        </p:grpSpPr>
        <p:cxnSp>
          <p:nvCxnSpPr>
            <p:cNvPr id="69" name="Straight Arrow Connector 68">
              <a:extLst>
                <a:ext uri="{FF2B5EF4-FFF2-40B4-BE49-F238E27FC236}">
                  <a16:creationId xmlns:a16="http://schemas.microsoft.com/office/drawing/2014/main" id="{59507290-C396-4428-96C6-22515E4ED184}"/>
                </a:ext>
              </a:extLst>
            </p:cNvPr>
            <p:cNvCxnSpPr/>
            <p:nvPr/>
          </p:nvCxnSpPr>
          <p:spPr>
            <a:xfrm>
              <a:off x="7082147" y="5165042"/>
              <a:ext cx="0" cy="298812"/>
            </a:xfrm>
            <a:prstGeom prst="straightConnector1">
              <a:avLst/>
            </a:prstGeom>
            <a:noFill/>
            <a:ln w="25400" cap="flat" cmpd="sng" algn="ctr">
              <a:solidFill>
                <a:sysClr val="windowText" lastClr="000000"/>
              </a:solidFill>
              <a:prstDash val="solid"/>
              <a:tailEnd type="arrow"/>
            </a:ln>
            <a:effectLst/>
          </p:spPr>
        </p:cxnSp>
        <p:sp>
          <p:nvSpPr>
            <p:cNvPr id="70" name="Flowchart: Alternate Process 69">
              <a:extLst>
                <a:ext uri="{FF2B5EF4-FFF2-40B4-BE49-F238E27FC236}">
                  <a16:creationId xmlns:a16="http://schemas.microsoft.com/office/drawing/2014/main" id="{6602263F-303D-4E65-B7DE-2514DE2F26F3}"/>
                </a:ext>
              </a:extLst>
            </p:cNvPr>
            <p:cNvSpPr/>
            <p:nvPr/>
          </p:nvSpPr>
          <p:spPr>
            <a:xfrm>
              <a:off x="6372715" y="5511782"/>
              <a:ext cx="1447440" cy="670853"/>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71" name="TextBox 70">
              <a:extLst>
                <a:ext uri="{FF2B5EF4-FFF2-40B4-BE49-F238E27FC236}">
                  <a16:creationId xmlns:a16="http://schemas.microsoft.com/office/drawing/2014/main" id="{1982F7D1-BD6C-4C81-B115-0E8A0F0BE4D8}"/>
                </a:ext>
              </a:extLst>
            </p:cNvPr>
            <p:cNvSpPr txBox="1"/>
            <p:nvPr/>
          </p:nvSpPr>
          <p:spPr>
            <a:xfrm>
              <a:off x="6331140" y="5524557"/>
              <a:ext cx="1547842" cy="646331"/>
            </a:xfrm>
            <a:prstGeom prst="rect">
              <a:avLst/>
            </a:prstGeom>
            <a:noFill/>
          </p:spPr>
          <p:txBody>
            <a:bodyPr wrap="square" rtlCol="0">
              <a:spAutoFit/>
            </a:bodyPr>
            <a:lstStyle/>
            <a:p>
              <a:pPr algn="ctr" defTabSz="914400">
                <a:defRPr/>
              </a:pPr>
              <a:r>
                <a:rPr lang="en-US" kern="0" dirty="0">
                  <a:solidFill>
                    <a:prstClr val="black"/>
                  </a:solidFill>
                  <a:latin typeface="Calibri"/>
                </a:rPr>
                <a:t>PTC generates DL6004</a:t>
              </a:r>
            </a:p>
          </p:txBody>
        </p:sp>
        <p:cxnSp>
          <p:nvCxnSpPr>
            <p:cNvPr id="72" name="Straight Connector 71">
              <a:extLst>
                <a:ext uri="{FF2B5EF4-FFF2-40B4-BE49-F238E27FC236}">
                  <a16:creationId xmlns:a16="http://schemas.microsoft.com/office/drawing/2014/main" id="{7733F8B7-316C-4F54-B2B8-9B4F04D67BF5}"/>
                </a:ext>
              </a:extLst>
            </p:cNvPr>
            <p:cNvCxnSpPr/>
            <p:nvPr/>
          </p:nvCxnSpPr>
          <p:spPr>
            <a:xfrm>
              <a:off x="6113366" y="4832550"/>
              <a:ext cx="0" cy="325531"/>
            </a:xfrm>
            <a:prstGeom prst="line">
              <a:avLst/>
            </a:prstGeom>
            <a:noFill/>
            <a:ln w="25400" cap="flat" cmpd="sng" algn="ctr">
              <a:solidFill>
                <a:sysClr val="windowText" lastClr="000000"/>
              </a:solidFill>
              <a:prstDash val="solid"/>
            </a:ln>
            <a:effectLst/>
          </p:spPr>
        </p:cxnSp>
        <p:cxnSp>
          <p:nvCxnSpPr>
            <p:cNvPr id="73" name="Straight Connector 72">
              <a:extLst>
                <a:ext uri="{FF2B5EF4-FFF2-40B4-BE49-F238E27FC236}">
                  <a16:creationId xmlns:a16="http://schemas.microsoft.com/office/drawing/2014/main" id="{D288C49E-3CF2-4D5E-85B7-2E641EF12A7E}"/>
                </a:ext>
              </a:extLst>
            </p:cNvPr>
            <p:cNvCxnSpPr/>
            <p:nvPr/>
          </p:nvCxnSpPr>
          <p:spPr>
            <a:xfrm>
              <a:off x="8045706" y="4848411"/>
              <a:ext cx="0" cy="325531"/>
            </a:xfrm>
            <a:prstGeom prst="line">
              <a:avLst/>
            </a:prstGeom>
            <a:noFill/>
            <a:ln w="25400" cap="flat" cmpd="sng" algn="ctr">
              <a:solidFill>
                <a:sysClr val="windowText" lastClr="000000"/>
              </a:solidFill>
              <a:prstDash val="solid"/>
            </a:ln>
            <a:effectLst/>
          </p:spPr>
        </p:cxnSp>
        <p:cxnSp>
          <p:nvCxnSpPr>
            <p:cNvPr id="74" name="Straight Connector 73">
              <a:extLst>
                <a:ext uri="{FF2B5EF4-FFF2-40B4-BE49-F238E27FC236}">
                  <a16:creationId xmlns:a16="http://schemas.microsoft.com/office/drawing/2014/main" id="{3D50E6D9-4E08-47A8-97A8-BA5F9EFD93BA}"/>
                </a:ext>
              </a:extLst>
            </p:cNvPr>
            <p:cNvCxnSpPr/>
            <p:nvPr/>
          </p:nvCxnSpPr>
          <p:spPr>
            <a:xfrm flipH="1">
              <a:off x="6130655" y="5165042"/>
              <a:ext cx="1915051" cy="272"/>
            </a:xfrm>
            <a:prstGeom prst="line">
              <a:avLst/>
            </a:prstGeom>
            <a:noFill/>
            <a:ln w="25400" cap="flat" cmpd="sng" algn="ctr">
              <a:solidFill>
                <a:sysClr val="windowText" lastClr="000000"/>
              </a:solidFill>
              <a:prstDash val="solid"/>
            </a:ln>
            <a:effectLst/>
          </p:spPr>
        </p:cxnSp>
      </p:grpSp>
    </p:spTree>
    <p:extLst>
      <p:ext uri="{BB962C8B-B14F-4D97-AF65-F5344CB8AC3E}">
        <p14:creationId xmlns:p14="http://schemas.microsoft.com/office/powerpoint/2010/main" val="386936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432E-91DF-4C2B-A981-F63440A2C308}"/>
              </a:ext>
            </a:extLst>
          </p:cNvPr>
          <p:cNvSpPr>
            <a:spLocks noGrp="1"/>
          </p:cNvSpPr>
          <p:nvPr>
            <p:ph type="title"/>
          </p:nvPr>
        </p:nvSpPr>
        <p:spPr/>
        <p:txBody>
          <a:bodyPr/>
          <a:lstStyle/>
          <a:p>
            <a:r>
              <a:rPr lang="en-US" dirty="0"/>
              <a:t>DL6004 and Failures</a:t>
            </a:r>
          </a:p>
        </p:txBody>
      </p:sp>
      <p:sp>
        <p:nvSpPr>
          <p:cNvPr id="4" name="Slide Number Placeholder 3">
            <a:extLst>
              <a:ext uri="{FF2B5EF4-FFF2-40B4-BE49-F238E27FC236}">
                <a16:creationId xmlns:a16="http://schemas.microsoft.com/office/drawing/2014/main" id="{CF994CCB-18DB-48FD-8C7F-97E7DB5CEBB5}"/>
              </a:ext>
            </a:extLst>
          </p:cNvPr>
          <p:cNvSpPr>
            <a:spLocks noGrp="1"/>
          </p:cNvSpPr>
          <p:nvPr>
            <p:ph type="sldNum" sz="quarter" idx="12"/>
          </p:nvPr>
        </p:nvSpPr>
        <p:spPr/>
        <p:txBody>
          <a:bodyPr/>
          <a:lstStyle/>
          <a:p>
            <a:fld id="{0F70353F-5ECB-4B50-B3EA-C871EA4E3F32}" type="slidenum">
              <a:rPr lang="en-US" smtClean="0"/>
              <a:t>28</a:t>
            </a:fld>
            <a:endParaRPr lang="en-US"/>
          </a:p>
        </p:txBody>
      </p:sp>
      <p:sp>
        <p:nvSpPr>
          <p:cNvPr id="6" name="Content Placeholder 2">
            <a:extLst>
              <a:ext uri="{FF2B5EF4-FFF2-40B4-BE49-F238E27FC236}">
                <a16:creationId xmlns:a16="http://schemas.microsoft.com/office/drawing/2014/main" id="{E919C25C-92ED-402C-965E-C56162A0CC0C}"/>
              </a:ext>
            </a:extLst>
          </p:cNvPr>
          <p:cNvSpPr txBox="1">
            <a:spLocks/>
          </p:cNvSpPr>
          <p:nvPr/>
        </p:nvSpPr>
        <p:spPr>
          <a:xfrm>
            <a:off x="457200" y="1600200"/>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Summary of the pertinent information needed for a usage decision or corrective action.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DLA PTC will fill out Part I</a:t>
            </a: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descr="A screenshot of a cell phone&#10;&#10;Description automatically generated">
            <a:extLst>
              <a:ext uri="{FF2B5EF4-FFF2-40B4-BE49-F238E27FC236}">
                <a16:creationId xmlns:a16="http://schemas.microsoft.com/office/drawing/2014/main" id="{C937EBE9-B283-4785-AFF1-E47DC7349252}"/>
              </a:ext>
            </a:extLst>
          </p:cNvPr>
          <p:cNvPicPr>
            <a:picLocks noChangeAspect="1"/>
          </p:cNvPicPr>
          <p:nvPr/>
        </p:nvPicPr>
        <p:blipFill rotWithShape="1">
          <a:blip r:embed="rId3">
            <a:extLst>
              <a:ext uri="{28A0092B-C50C-407E-A947-70E740481C1C}">
                <a14:useLocalDpi xmlns:a14="http://schemas.microsoft.com/office/drawing/2010/main" val="0"/>
              </a:ext>
            </a:extLst>
          </a:blip>
          <a:srcRect l="8290" t="21612" r="9500" b="20517"/>
          <a:stretch/>
        </p:blipFill>
        <p:spPr>
          <a:xfrm>
            <a:off x="718087" y="3044791"/>
            <a:ext cx="7968713" cy="3019125"/>
          </a:xfrm>
          <a:prstGeom prst="rect">
            <a:avLst/>
          </a:prstGeom>
        </p:spPr>
      </p:pic>
    </p:spTree>
    <p:extLst>
      <p:ext uri="{BB962C8B-B14F-4D97-AF65-F5344CB8AC3E}">
        <p14:creationId xmlns:p14="http://schemas.microsoft.com/office/powerpoint/2010/main" val="2483479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432E-91DF-4C2B-A981-F63440A2C308}"/>
              </a:ext>
            </a:extLst>
          </p:cNvPr>
          <p:cNvSpPr>
            <a:spLocks noGrp="1"/>
          </p:cNvSpPr>
          <p:nvPr>
            <p:ph type="title"/>
          </p:nvPr>
        </p:nvSpPr>
        <p:spPr/>
        <p:txBody>
          <a:bodyPr/>
          <a:lstStyle/>
          <a:p>
            <a:r>
              <a:rPr lang="en-US" dirty="0"/>
              <a:t>Verification Testing</a:t>
            </a:r>
          </a:p>
        </p:txBody>
      </p:sp>
      <p:sp>
        <p:nvSpPr>
          <p:cNvPr id="4" name="Slide Number Placeholder 3">
            <a:extLst>
              <a:ext uri="{FF2B5EF4-FFF2-40B4-BE49-F238E27FC236}">
                <a16:creationId xmlns:a16="http://schemas.microsoft.com/office/drawing/2014/main" id="{CF994CCB-18DB-48FD-8C7F-97E7DB5CEBB5}"/>
              </a:ext>
            </a:extLst>
          </p:cNvPr>
          <p:cNvSpPr>
            <a:spLocks noGrp="1"/>
          </p:cNvSpPr>
          <p:nvPr>
            <p:ph type="sldNum" sz="quarter" idx="12"/>
          </p:nvPr>
        </p:nvSpPr>
        <p:spPr/>
        <p:txBody>
          <a:bodyPr/>
          <a:lstStyle/>
          <a:p>
            <a:fld id="{0F70353F-5ECB-4B50-B3EA-C871EA4E3F32}" type="slidenum">
              <a:rPr lang="en-US" smtClean="0"/>
              <a:t>29</a:t>
            </a:fld>
            <a:endParaRPr lang="en-US"/>
          </a:p>
        </p:txBody>
      </p:sp>
      <p:sp>
        <p:nvSpPr>
          <p:cNvPr id="8" name="Flowchart: Alternate Process 7">
            <a:extLst>
              <a:ext uri="{FF2B5EF4-FFF2-40B4-BE49-F238E27FC236}">
                <a16:creationId xmlns:a16="http://schemas.microsoft.com/office/drawing/2014/main" id="{080D9465-2CB5-48E8-9654-0680A6A0F048}"/>
              </a:ext>
            </a:extLst>
          </p:cNvPr>
          <p:cNvSpPr/>
          <p:nvPr/>
        </p:nvSpPr>
        <p:spPr>
          <a:xfrm>
            <a:off x="4856109" y="5431930"/>
            <a:ext cx="1568603" cy="923330"/>
          </a:xfrm>
          <a:prstGeom prst="flowChartAlternateProcess">
            <a:avLst/>
          </a:prstGeom>
          <a:noFill/>
          <a:ln w="25400" cap="flat" cmpd="sng" algn="ctr">
            <a:solidFill>
              <a:srgbClr val="990000"/>
            </a:solidFill>
            <a:prstDash val="solid"/>
          </a:ln>
          <a:effectLst/>
        </p:spPr>
        <p:txBody>
          <a:bodyPr rtlCol="0" anchor="ctr"/>
          <a:lstStyle/>
          <a:p>
            <a:pPr algn="ctr" defTabSz="914400">
              <a:defRPr/>
            </a:pPr>
            <a:endParaRPr lang="en-US" kern="0">
              <a:solidFill>
                <a:prstClr val="white"/>
              </a:solidFill>
              <a:latin typeface="Calibri"/>
            </a:endParaRPr>
          </a:p>
        </p:txBody>
      </p:sp>
      <p:sp>
        <p:nvSpPr>
          <p:cNvPr id="9" name="TextBox 8">
            <a:extLst>
              <a:ext uri="{FF2B5EF4-FFF2-40B4-BE49-F238E27FC236}">
                <a16:creationId xmlns:a16="http://schemas.microsoft.com/office/drawing/2014/main" id="{765A8AA5-DA7A-45D9-9631-5ED6BAA37045}"/>
              </a:ext>
            </a:extLst>
          </p:cNvPr>
          <p:cNvSpPr txBox="1"/>
          <p:nvPr/>
        </p:nvSpPr>
        <p:spPr>
          <a:xfrm>
            <a:off x="4856109" y="5597030"/>
            <a:ext cx="1568603" cy="646331"/>
          </a:xfrm>
          <a:prstGeom prst="rect">
            <a:avLst/>
          </a:prstGeom>
          <a:noFill/>
        </p:spPr>
        <p:txBody>
          <a:bodyPr wrap="square" rtlCol="0">
            <a:spAutoFit/>
          </a:bodyPr>
          <a:lstStyle/>
          <a:p>
            <a:pPr algn="ctr" defTabSz="914400"/>
            <a:r>
              <a:rPr lang="en-US" dirty="0">
                <a:solidFill>
                  <a:prstClr val="black"/>
                </a:solidFill>
                <a:latin typeface="Calibri"/>
              </a:rPr>
              <a:t>C&amp;T evaluates test report</a:t>
            </a:r>
          </a:p>
        </p:txBody>
      </p:sp>
      <p:sp>
        <p:nvSpPr>
          <p:cNvPr id="10" name="Flowchart: Alternate Process 9">
            <a:extLst>
              <a:ext uri="{FF2B5EF4-FFF2-40B4-BE49-F238E27FC236}">
                <a16:creationId xmlns:a16="http://schemas.microsoft.com/office/drawing/2014/main" id="{4A9951DF-64FC-463C-AF97-04072FEE4374}"/>
              </a:ext>
            </a:extLst>
          </p:cNvPr>
          <p:cNvSpPr/>
          <p:nvPr/>
        </p:nvSpPr>
        <p:spPr>
          <a:xfrm>
            <a:off x="424850" y="1340230"/>
            <a:ext cx="1219200" cy="96490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11" name="TextBox 10">
            <a:extLst>
              <a:ext uri="{FF2B5EF4-FFF2-40B4-BE49-F238E27FC236}">
                <a16:creationId xmlns:a16="http://schemas.microsoft.com/office/drawing/2014/main" id="{586E3705-40F6-4EFA-B9D5-CA951C9F8EED}"/>
              </a:ext>
            </a:extLst>
          </p:cNvPr>
          <p:cNvSpPr txBox="1"/>
          <p:nvPr/>
        </p:nvSpPr>
        <p:spPr>
          <a:xfrm>
            <a:off x="446440" y="1381800"/>
            <a:ext cx="1149484" cy="923330"/>
          </a:xfrm>
          <a:prstGeom prst="rect">
            <a:avLst/>
          </a:prstGeom>
          <a:noFill/>
        </p:spPr>
        <p:txBody>
          <a:bodyPr wrap="square" rtlCol="0">
            <a:spAutoFit/>
          </a:bodyPr>
          <a:lstStyle/>
          <a:p>
            <a:pPr algn="ctr" defTabSz="914400"/>
            <a:r>
              <a:rPr lang="en-US" dirty="0">
                <a:solidFill>
                  <a:prstClr val="black"/>
                </a:solidFill>
                <a:latin typeface="Calibri"/>
              </a:rPr>
              <a:t>QAS/SSSR selects samples </a:t>
            </a:r>
          </a:p>
        </p:txBody>
      </p:sp>
      <p:cxnSp>
        <p:nvCxnSpPr>
          <p:cNvPr id="12" name="Straight Arrow Connector 11">
            <a:extLst>
              <a:ext uri="{FF2B5EF4-FFF2-40B4-BE49-F238E27FC236}">
                <a16:creationId xmlns:a16="http://schemas.microsoft.com/office/drawing/2014/main" id="{9C0ED149-62DD-4265-971A-269FD42E23AB}"/>
              </a:ext>
            </a:extLst>
          </p:cNvPr>
          <p:cNvCxnSpPr>
            <a:stCxn id="10" idx="3"/>
            <a:endCxn id="13" idx="1"/>
          </p:cNvCxnSpPr>
          <p:nvPr/>
        </p:nvCxnSpPr>
        <p:spPr>
          <a:xfrm>
            <a:off x="1644050" y="1822680"/>
            <a:ext cx="605088" cy="1417"/>
          </a:xfrm>
          <a:prstGeom prst="straightConnector1">
            <a:avLst/>
          </a:prstGeom>
          <a:noFill/>
          <a:ln w="25400" cap="flat" cmpd="sng" algn="ctr">
            <a:solidFill>
              <a:sysClr val="windowText" lastClr="000000"/>
            </a:solidFill>
            <a:prstDash val="solid"/>
            <a:tailEnd type="arrow"/>
          </a:ln>
          <a:effectLst/>
        </p:spPr>
      </p:cxnSp>
      <p:sp>
        <p:nvSpPr>
          <p:cNvPr id="13" name="Flowchart: Alternate Process 12">
            <a:extLst>
              <a:ext uri="{FF2B5EF4-FFF2-40B4-BE49-F238E27FC236}">
                <a16:creationId xmlns:a16="http://schemas.microsoft.com/office/drawing/2014/main" id="{B2388F02-BA59-4B92-946E-0466E0DEAE48}"/>
              </a:ext>
            </a:extLst>
          </p:cNvPr>
          <p:cNvSpPr/>
          <p:nvPr/>
        </p:nvSpPr>
        <p:spPr>
          <a:xfrm>
            <a:off x="2249138" y="1362432"/>
            <a:ext cx="1596956" cy="92333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14" name="TextBox 13">
            <a:extLst>
              <a:ext uri="{FF2B5EF4-FFF2-40B4-BE49-F238E27FC236}">
                <a16:creationId xmlns:a16="http://schemas.microsoft.com/office/drawing/2014/main" id="{76F6D989-585C-40F0-8AF9-B0EB468C2474}"/>
              </a:ext>
            </a:extLst>
          </p:cNvPr>
          <p:cNvSpPr txBox="1"/>
          <p:nvPr/>
        </p:nvSpPr>
        <p:spPr>
          <a:xfrm>
            <a:off x="2325338" y="1362432"/>
            <a:ext cx="1444556" cy="923330"/>
          </a:xfrm>
          <a:prstGeom prst="rect">
            <a:avLst/>
          </a:prstGeom>
          <a:noFill/>
        </p:spPr>
        <p:txBody>
          <a:bodyPr wrap="square" rtlCol="0">
            <a:spAutoFit/>
          </a:bodyPr>
          <a:lstStyle/>
          <a:p>
            <a:pPr algn="ctr" defTabSz="914400"/>
            <a:r>
              <a:rPr lang="en-US" dirty="0">
                <a:solidFill>
                  <a:prstClr val="black"/>
                </a:solidFill>
                <a:latin typeface="Calibri"/>
              </a:rPr>
              <a:t>QAS/SSSR </a:t>
            </a:r>
            <a:r>
              <a:rPr lang="en-US" dirty="0">
                <a:solidFill>
                  <a:prstClr val="black"/>
                </a:solidFill>
                <a:latin typeface="Calibri"/>
              </a:rPr>
              <a:t>s</a:t>
            </a:r>
            <a:r>
              <a:rPr lang="en-US" dirty="0" smtClean="0">
                <a:solidFill>
                  <a:prstClr val="black"/>
                </a:solidFill>
                <a:latin typeface="Calibri"/>
              </a:rPr>
              <a:t>igns then datesDD1222</a:t>
            </a:r>
            <a:endParaRPr lang="en-US" dirty="0">
              <a:solidFill>
                <a:prstClr val="black"/>
              </a:solidFill>
              <a:latin typeface="Calibri"/>
            </a:endParaRPr>
          </a:p>
        </p:txBody>
      </p:sp>
      <p:cxnSp>
        <p:nvCxnSpPr>
          <p:cNvPr id="15" name="Straight Arrow Connector 14">
            <a:extLst>
              <a:ext uri="{FF2B5EF4-FFF2-40B4-BE49-F238E27FC236}">
                <a16:creationId xmlns:a16="http://schemas.microsoft.com/office/drawing/2014/main" id="{36FF2B7C-392D-444F-983B-C599DAEEA0F4}"/>
              </a:ext>
            </a:extLst>
          </p:cNvPr>
          <p:cNvCxnSpPr>
            <a:stCxn id="13" idx="3"/>
            <a:endCxn id="16" idx="1"/>
          </p:cNvCxnSpPr>
          <p:nvPr/>
        </p:nvCxnSpPr>
        <p:spPr>
          <a:xfrm flipV="1">
            <a:off x="3846094" y="1822185"/>
            <a:ext cx="1134626" cy="1912"/>
          </a:xfrm>
          <a:prstGeom prst="straightConnector1">
            <a:avLst/>
          </a:prstGeom>
          <a:noFill/>
          <a:ln w="25400" cap="flat" cmpd="sng" algn="ctr">
            <a:solidFill>
              <a:sysClr val="windowText" lastClr="000000"/>
            </a:solidFill>
            <a:prstDash val="solid"/>
            <a:tailEnd type="arrow"/>
          </a:ln>
          <a:effectLst/>
        </p:spPr>
      </p:cxnSp>
      <p:sp>
        <p:nvSpPr>
          <p:cNvPr id="16" name="Flowchart: Alternate Process 15">
            <a:extLst>
              <a:ext uri="{FF2B5EF4-FFF2-40B4-BE49-F238E27FC236}">
                <a16:creationId xmlns:a16="http://schemas.microsoft.com/office/drawing/2014/main" id="{9E5ECEED-6A35-43C8-BA30-65B8716F26C7}"/>
              </a:ext>
            </a:extLst>
          </p:cNvPr>
          <p:cNvSpPr/>
          <p:nvPr/>
        </p:nvSpPr>
        <p:spPr>
          <a:xfrm>
            <a:off x="4980720" y="1489717"/>
            <a:ext cx="1267680" cy="664935"/>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17" name="TextBox 16">
            <a:extLst>
              <a:ext uri="{FF2B5EF4-FFF2-40B4-BE49-F238E27FC236}">
                <a16:creationId xmlns:a16="http://schemas.microsoft.com/office/drawing/2014/main" id="{6D82B3E8-713E-408F-8FED-DE1063F8C3DA}"/>
              </a:ext>
            </a:extLst>
          </p:cNvPr>
          <p:cNvSpPr txBox="1"/>
          <p:nvPr/>
        </p:nvSpPr>
        <p:spPr>
          <a:xfrm>
            <a:off x="4996763" y="1489717"/>
            <a:ext cx="1251637" cy="646331"/>
          </a:xfrm>
          <a:prstGeom prst="rect">
            <a:avLst/>
          </a:prstGeom>
          <a:noFill/>
        </p:spPr>
        <p:txBody>
          <a:bodyPr wrap="square" rtlCol="0">
            <a:spAutoFit/>
          </a:bodyPr>
          <a:lstStyle/>
          <a:p>
            <a:pPr algn="ctr" defTabSz="914400"/>
            <a:r>
              <a:rPr lang="en-US" dirty="0">
                <a:solidFill>
                  <a:prstClr val="black"/>
                </a:solidFill>
                <a:latin typeface="Calibri"/>
              </a:rPr>
              <a:t>Contractor tests</a:t>
            </a:r>
          </a:p>
        </p:txBody>
      </p:sp>
      <p:sp>
        <p:nvSpPr>
          <p:cNvPr id="18" name="Flowchart: Alternate Process 17">
            <a:extLst>
              <a:ext uri="{FF2B5EF4-FFF2-40B4-BE49-F238E27FC236}">
                <a16:creationId xmlns:a16="http://schemas.microsoft.com/office/drawing/2014/main" id="{58011A3C-30CD-4609-A28C-8BFF47C260DE}"/>
              </a:ext>
            </a:extLst>
          </p:cNvPr>
          <p:cNvSpPr/>
          <p:nvPr/>
        </p:nvSpPr>
        <p:spPr>
          <a:xfrm>
            <a:off x="2474140" y="3024022"/>
            <a:ext cx="1267680" cy="388170"/>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19" name="TextBox 18">
            <a:extLst>
              <a:ext uri="{FF2B5EF4-FFF2-40B4-BE49-F238E27FC236}">
                <a16:creationId xmlns:a16="http://schemas.microsoft.com/office/drawing/2014/main" id="{DF1E5AAC-F0B6-481D-A7AF-51F616D94E28}"/>
              </a:ext>
            </a:extLst>
          </p:cNvPr>
          <p:cNvSpPr txBox="1"/>
          <p:nvPr/>
        </p:nvSpPr>
        <p:spPr>
          <a:xfrm>
            <a:off x="2482161" y="3033441"/>
            <a:ext cx="1251637" cy="369332"/>
          </a:xfrm>
          <a:prstGeom prst="rect">
            <a:avLst/>
          </a:prstGeom>
          <a:noFill/>
        </p:spPr>
        <p:txBody>
          <a:bodyPr wrap="square" rtlCol="0">
            <a:spAutoFit/>
          </a:bodyPr>
          <a:lstStyle/>
          <a:p>
            <a:pPr algn="ctr" defTabSz="914400"/>
            <a:r>
              <a:rPr lang="en-US" dirty="0">
                <a:solidFill>
                  <a:prstClr val="black"/>
                </a:solidFill>
                <a:latin typeface="Calibri"/>
              </a:rPr>
              <a:t>PTC tests</a:t>
            </a:r>
          </a:p>
        </p:txBody>
      </p:sp>
      <p:cxnSp>
        <p:nvCxnSpPr>
          <p:cNvPr id="20" name="Straight Arrow Connector 19">
            <a:extLst>
              <a:ext uri="{FF2B5EF4-FFF2-40B4-BE49-F238E27FC236}">
                <a16:creationId xmlns:a16="http://schemas.microsoft.com/office/drawing/2014/main" id="{5650849E-2B3C-4702-B4D9-5C3E53D27223}"/>
              </a:ext>
            </a:extLst>
          </p:cNvPr>
          <p:cNvCxnSpPr>
            <a:stCxn id="13" idx="2"/>
          </p:cNvCxnSpPr>
          <p:nvPr/>
        </p:nvCxnSpPr>
        <p:spPr>
          <a:xfrm>
            <a:off x="3047616" y="2285762"/>
            <a:ext cx="0" cy="738260"/>
          </a:xfrm>
          <a:prstGeom prst="straightConnector1">
            <a:avLst/>
          </a:prstGeom>
          <a:noFill/>
          <a:ln w="25400" cap="flat" cmpd="sng" algn="ctr">
            <a:solidFill>
              <a:sysClr val="windowText" lastClr="000000"/>
            </a:solidFill>
            <a:prstDash val="solid"/>
            <a:tailEnd type="arrow"/>
          </a:ln>
          <a:effectLst/>
        </p:spPr>
      </p:cxnSp>
      <p:cxnSp>
        <p:nvCxnSpPr>
          <p:cNvPr id="21" name="Straight Arrow Connector 20">
            <a:extLst>
              <a:ext uri="{FF2B5EF4-FFF2-40B4-BE49-F238E27FC236}">
                <a16:creationId xmlns:a16="http://schemas.microsoft.com/office/drawing/2014/main" id="{43E0F567-D5C3-4C9B-8900-084096BE0262}"/>
              </a:ext>
            </a:extLst>
          </p:cNvPr>
          <p:cNvCxnSpPr>
            <a:stCxn id="18" idx="3"/>
          </p:cNvCxnSpPr>
          <p:nvPr/>
        </p:nvCxnSpPr>
        <p:spPr>
          <a:xfrm>
            <a:off x="3741820" y="3218107"/>
            <a:ext cx="531043" cy="0"/>
          </a:xfrm>
          <a:prstGeom prst="straightConnector1">
            <a:avLst/>
          </a:prstGeom>
          <a:noFill/>
          <a:ln w="25400" cap="flat" cmpd="sng" algn="ctr">
            <a:solidFill>
              <a:sysClr val="windowText" lastClr="000000"/>
            </a:solidFill>
            <a:prstDash val="solid"/>
            <a:tailEnd type="arrow"/>
          </a:ln>
          <a:effectLst/>
        </p:spPr>
      </p:cxnSp>
      <p:sp>
        <p:nvSpPr>
          <p:cNvPr id="22" name="Flowchart: Alternate Process 21">
            <a:extLst>
              <a:ext uri="{FF2B5EF4-FFF2-40B4-BE49-F238E27FC236}">
                <a16:creationId xmlns:a16="http://schemas.microsoft.com/office/drawing/2014/main" id="{E9BD16EA-03CB-4556-AFAB-CF7816FF9D37}"/>
              </a:ext>
            </a:extLst>
          </p:cNvPr>
          <p:cNvSpPr/>
          <p:nvPr/>
        </p:nvSpPr>
        <p:spPr>
          <a:xfrm>
            <a:off x="4382854" y="2885006"/>
            <a:ext cx="2542032" cy="656266"/>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23" name="TextBox 22">
            <a:extLst>
              <a:ext uri="{FF2B5EF4-FFF2-40B4-BE49-F238E27FC236}">
                <a16:creationId xmlns:a16="http://schemas.microsoft.com/office/drawing/2014/main" id="{733C9E35-90AF-4461-82ED-CA82958FAEA5}"/>
              </a:ext>
            </a:extLst>
          </p:cNvPr>
          <p:cNvSpPr txBox="1"/>
          <p:nvPr/>
        </p:nvSpPr>
        <p:spPr>
          <a:xfrm flipH="1">
            <a:off x="4523947" y="2894941"/>
            <a:ext cx="2272879" cy="646331"/>
          </a:xfrm>
          <a:prstGeom prst="rect">
            <a:avLst/>
          </a:prstGeom>
          <a:noFill/>
        </p:spPr>
        <p:txBody>
          <a:bodyPr wrap="square" rtlCol="0">
            <a:spAutoFit/>
          </a:bodyPr>
          <a:lstStyle/>
          <a:p>
            <a:pPr algn="ctr" defTabSz="914400"/>
            <a:r>
              <a:rPr lang="en-US" dirty="0">
                <a:solidFill>
                  <a:prstClr val="black"/>
                </a:solidFill>
                <a:latin typeface="Calibri"/>
              </a:rPr>
              <a:t>Contractor </a:t>
            </a:r>
            <a:r>
              <a:rPr lang="en-US" b="1" dirty="0">
                <a:solidFill>
                  <a:prstClr val="black"/>
                </a:solidFill>
                <a:latin typeface="Calibri"/>
              </a:rPr>
              <a:t>PASS/FAIL</a:t>
            </a:r>
          </a:p>
          <a:p>
            <a:pPr algn="ctr" defTabSz="914400"/>
            <a:r>
              <a:rPr lang="en-US" dirty="0">
                <a:solidFill>
                  <a:prstClr val="black"/>
                </a:solidFill>
                <a:latin typeface="Calibri"/>
              </a:rPr>
              <a:t>PTC </a:t>
            </a:r>
            <a:r>
              <a:rPr lang="en-US" b="1" dirty="0">
                <a:solidFill>
                  <a:prstClr val="black"/>
                </a:solidFill>
                <a:latin typeface="Calibri"/>
              </a:rPr>
              <a:t>PASS</a:t>
            </a:r>
          </a:p>
        </p:txBody>
      </p:sp>
      <p:sp>
        <p:nvSpPr>
          <p:cNvPr id="24" name="TextBox 23">
            <a:extLst>
              <a:ext uri="{FF2B5EF4-FFF2-40B4-BE49-F238E27FC236}">
                <a16:creationId xmlns:a16="http://schemas.microsoft.com/office/drawing/2014/main" id="{5F0DA0C4-26AB-4E0B-958B-5A51E8DBF317}"/>
              </a:ext>
            </a:extLst>
          </p:cNvPr>
          <p:cNvSpPr txBox="1"/>
          <p:nvPr/>
        </p:nvSpPr>
        <p:spPr>
          <a:xfrm>
            <a:off x="4383111" y="4052943"/>
            <a:ext cx="2552268" cy="923330"/>
          </a:xfrm>
          <a:prstGeom prst="rect">
            <a:avLst/>
          </a:prstGeom>
          <a:noFill/>
        </p:spPr>
        <p:txBody>
          <a:bodyPr wrap="square" rtlCol="0">
            <a:spAutoFit/>
          </a:bodyPr>
          <a:lstStyle/>
          <a:p>
            <a:pPr algn="ctr" defTabSz="914400"/>
            <a:r>
              <a:rPr lang="en-US" dirty="0">
                <a:solidFill>
                  <a:prstClr val="black"/>
                </a:solidFill>
                <a:latin typeface="Calibri"/>
              </a:rPr>
              <a:t>Passing report</a:t>
            </a:r>
          </a:p>
          <a:p>
            <a:pPr algn="ctr" defTabSz="914400"/>
            <a:r>
              <a:rPr lang="en-US" dirty="0">
                <a:solidFill>
                  <a:prstClr val="black"/>
                </a:solidFill>
                <a:latin typeface="Calibri"/>
              </a:rPr>
              <a:t> to product specialist </a:t>
            </a:r>
          </a:p>
          <a:p>
            <a:pPr algn="ctr" defTabSz="914400"/>
            <a:r>
              <a:rPr lang="en-US" dirty="0">
                <a:solidFill>
                  <a:prstClr val="black"/>
                </a:solidFill>
                <a:latin typeface="Calibri"/>
              </a:rPr>
              <a:t>ACCEPT in EBS</a:t>
            </a:r>
          </a:p>
        </p:txBody>
      </p:sp>
      <p:sp>
        <p:nvSpPr>
          <p:cNvPr id="25" name="Flowchart: Alternate Process 24">
            <a:extLst>
              <a:ext uri="{FF2B5EF4-FFF2-40B4-BE49-F238E27FC236}">
                <a16:creationId xmlns:a16="http://schemas.microsoft.com/office/drawing/2014/main" id="{C4E4E9FB-93BC-48DE-AFE5-0F5FB5CA2EEE}"/>
              </a:ext>
            </a:extLst>
          </p:cNvPr>
          <p:cNvSpPr/>
          <p:nvPr/>
        </p:nvSpPr>
        <p:spPr>
          <a:xfrm>
            <a:off x="4383111" y="4022985"/>
            <a:ext cx="2544252" cy="943201"/>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cxnSp>
        <p:nvCxnSpPr>
          <p:cNvPr id="26" name="Straight Arrow Connector 25">
            <a:extLst>
              <a:ext uri="{FF2B5EF4-FFF2-40B4-BE49-F238E27FC236}">
                <a16:creationId xmlns:a16="http://schemas.microsoft.com/office/drawing/2014/main" id="{FD4560F2-0592-4C72-A28B-BCC63FB46C5B}"/>
              </a:ext>
            </a:extLst>
          </p:cNvPr>
          <p:cNvCxnSpPr/>
          <p:nvPr/>
        </p:nvCxnSpPr>
        <p:spPr>
          <a:xfrm>
            <a:off x="5640411" y="4976273"/>
            <a:ext cx="0" cy="426805"/>
          </a:xfrm>
          <a:prstGeom prst="straightConnector1">
            <a:avLst/>
          </a:prstGeom>
          <a:noFill/>
          <a:ln w="25400" cap="flat" cmpd="sng" algn="ctr">
            <a:solidFill>
              <a:sysClr val="windowText" lastClr="000000"/>
            </a:solidFill>
            <a:prstDash val="solid"/>
            <a:tailEnd type="arrow"/>
          </a:ln>
          <a:effectLst/>
        </p:spPr>
      </p:cxnSp>
      <p:cxnSp>
        <p:nvCxnSpPr>
          <p:cNvPr id="27" name="Straight Arrow Connector 26">
            <a:extLst>
              <a:ext uri="{FF2B5EF4-FFF2-40B4-BE49-F238E27FC236}">
                <a16:creationId xmlns:a16="http://schemas.microsoft.com/office/drawing/2014/main" id="{557B6904-8022-4A75-B887-9E2648C78392}"/>
              </a:ext>
            </a:extLst>
          </p:cNvPr>
          <p:cNvCxnSpPr/>
          <p:nvPr/>
        </p:nvCxnSpPr>
        <p:spPr>
          <a:xfrm>
            <a:off x="5640411" y="3554151"/>
            <a:ext cx="0" cy="408704"/>
          </a:xfrm>
          <a:prstGeom prst="straightConnector1">
            <a:avLst/>
          </a:prstGeom>
          <a:noFill/>
          <a:ln w="25400" cap="flat" cmpd="sng" algn="ctr">
            <a:solidFill>
              <a:sysClr val="windowText" lastClr="000000"/>
            </a:solidFill>
            <a:prstDash val="solid"/>
            <a:tailEnd type="arrow"/>
          </a:ln>
          <a:effectLst/>
        </p:spPr>
      </p:cxnSp>
      <p:cxnSp>
        <p:nvCxnSpPr>
          <p:cNvPr id="28" name="Straight Connector 27">
            <a:extLst>
              <a:ext uri="{FF2B5EF4-FFF2-40B4-BE49-F238E27FC236}">
                <a16:creationId xmlns:a16="http://schemas.microsoft.com/office/drawing/2014/main" id="{95108023-671C-464E-889B-52993FA47C76}"/>
              </a:ext>
            </a:extLst>
          </p:cNvPr>
          <p:cNvCxnSpPr>
            <a:stCxn id="16" idx="3"/>
          </p:cNvCxnSpPr>
          <p:nvPr/>
        </p:nvCxnSpPr>
        <p:spPr>
          <a:xfrm flipV="1">
            <a:off x="6248400" y="1812882"/>
            <a:ext cx="1826654" cy="9303"/>
          </a:xfrm>
          <a:prstGeom prst="line">
            <a:avLst/>
          </a:prstGeom>
          <a:noFill/>
          <a:ln w="25400" cap="flat" cmpd="sng" algn="ctr">
            <a:solidFill>
              <a:sysClr val="windowText" lastClr="000000"/>
            </a:solidFill>
            <a:prstDash val="solid"/>
          </a:ln>
          <a:effectLst/>
        </p:spPr>
      </p:cxnSp>
      <p:cxnSp>
        <p:nvCxnSpPr>
          <p:cNvPr id="29" name="Straight Connector 28">
            <a:extLst>
              <a:ext uri="{FF2B5EF4-FFF2-40B4-BE49-F238E27FC236}">
                <a16:creationId xmlns:a16="http://schemas.microsoft.com/office/drawing/2014/main" id="{4E22848B-34DE-444B-9D43-7EDAD16FED8B}"/>
              </a:ext>
            </a:extLst>
          </p:cNvPr>
          <p:cNvCxnSpPr/>
          <p:nvPr/>
        </p:nvCxnSpPr>
        <p:spPr>
          <a:xfrm flipH="1">
            <a:off x="8057398" y="1812882"/>
            <a:ext cx="17656" cy="4080713"/>
          </a:xfrm>
          <a:prstGeom prst="line">
            <a:avLst/>
          </a:prstGeom>
          <a:noFill/>
          <a:ln w="25400" cap="flat" cmpd="sng" algn="ctr">
            <a:solidFill>
              <a:sysClr val="windowText" lastClr="000000"/>
            </a:solidFill>
            <a:prstDash val="solid"/>
          </a:ln>
          <a:effectLst/>
        </p:spPr>
      </p:cxnSp>
      <p:cxnSp>
        <p:nvCxnSpPr>
          <p:cNvPr id="30" name="Straight Arrow Connector 29">
            <a:extLst>
              <a:ext uri="{FF2B5EF4-FFF2-40B4-BE49-F238E27FC236}">
                <a16:creationId xmlns:a16="http://schemas.microsoft.com/office/drawing/2014/main" id="{96C6F0E9-5D56-4566-AC2F-ACE43589D37E}"/>
              </a:ext>
            </a:extLst>
          </p:cNvPr>
          <p:cNvCxnSpPr/>
          <p:nvPr/>
        </p:nvCxnSpPr>
        <p:spPr>
          <a:xfrm flipH="1">
            <a:off x="6553200" y="5911529"/>
            <a:ext cx="1513026" cy="0"/>
          </a:xfrm>
          <a:prstGeom prst="straightConnector1">
            <a:avLst/>
          </a:prstGeom>
          <a:noFill/>
          <a:ln w="25400" cap="flat" cmpd="sng" algn="ctr">
            <a:solidFill>
              <a:sysClr val="windowText" lastClr="000000"/>
            </a:solidFill>
            <a:prstDash val="solid"/>
            <a:tailEnd type="arrow"/>
          </a:ln>
          <a:effectLst/>
        </p:spPr>
      </p:cxnSp>
    </p:spTree>
    <p:extLst>
      <p:ext uri="{BB962C8B-B14F-4D97-AF65-F5344CB8AC3E}">
        <p14:creationId xmlns:p14="http://schemas.microsoft.com/office/powerpoint/2010/main" val="4258652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685800" fontAlgn="auto">
              <a:spcBef>
                <a:spcPts val="0"/>
              </a:spcBef>
              <a:spcAft>
                <a:spcPts val="0"/>
              </a:spcAft>
            </a:pPr>
            <a:fld id="{D0406C7E-46EF-B24E-8B25-69D927A08592}" type="slidenum">
              <a:rPr lang="en-US">
                <a:solidFill>
                  <a:prstClr val="white"/>
                </a:solidFill>
                <a:latin typeface="Arial" panose="020B0604020202020204"/>
              </a:rPr>
              <a:pPr defTabSz="685800" fontAlgn="auto">
                <a:spcBef>
                  <a:spcPts val="0"/>
                </a:spcBef>
                <a:spcAft>
                  <a:spcPts val="0"/>
                </a:spcAft>
              </a:pPr>
              <a:t>3</a:t>
            </a:fld>
            <a:endParaRPr lang="en-US" dirty="0">
              <a:solidFill>
                <a:prstClr val="white"/>
              </a:solidFill>
              <a:latin typeface="Arial" panose="020B0604020202020204"/>
            </a:endParaRPr>
          </a:p>
        </p:txBody>
      </p:sp>
      <p:sp>
        <p:nvSpPr>
          <p:cNvPr id="3" name="Title 2"/>
          <p:cNvSpPr>
            <a:spLocks noGrp="1"/>
          </p:cNvSpPr>
          <p:nvPr>
            <p:ph type="title"/>
          </p:nvPr>
        </p:nvSpPr>
        <p:spPr>
          <a:xfrm>
            <a:off x="2169158" y="215267"/>
            <a:ext cx="6949440" cy="731520"/>
          </a:xfrm>
        </p:spPr>
        <p:txBody>
          <a:bodyPr>
            <a:normAutofit fontScale="90000"/>
          </a:bodyPr>
          <a:lstStyle/>
          <a:p>
            <a:r>
              <a:rPr lang="en-US" dirty="0" smtClean="0">
                <a:solidFill>
                  <a:schemeClr val="tx1"/>
                </a:solidFill>
              </a:rPr>
              <a:t>Product Test Center Analytical History</a:t>
            </a:r>
            <a:br>
              <a:rPr lang="en-US" dirty="0" smtClean="0">
                <a:solidFill>
                  <a:schemeClr val="tx1"/>
                </a:solidFill>
              </a:rPr>
            </a:br>
            <a:r>
              <a:rPr lang="en-US" dirty="0" smtClean="0">
                <a:solidFill>
                  <a:schemeClr val="tx1"/>
                </a:solidFill>
              </a:rPr>
              <a:t>What Has Happened In the Last 102 years!</a:t>
            </a:r>
            <a:endParaRPr lang="en-US" dirty="0">
              <a:solidFill>
                <a:schemeClr val="tx1"/>
              </a:solidFill>
            </a:endParaRPr>
          </a:p>
        </p:txBody>
      </p:sp>
      <p:sp>
        <p:nvSpPr>
          <p:cNvPr id="4" name="Content Placeholder 3"/>
          <p:cNvSpPr>
            <a:spLocks noGrp="1"/>
          </p:cNvSpPr>
          <p:nvPr>
            <p:ph sz="quarter" idx="10"/>
          </p:nvPr>
        </p:nvSpPr>
        <p:spPr>
          <a:xfrm>
            <a:off x="457200" y="1311912"/>
            <a:ext cx="8229600" cy="5120640"/>
          </a:xfrm>
        </p:spPr>
        <p:txBody>
          <a:bodyPr/>
          <a:lstStyle/>
          <a:p>
            <a:r>
              <a:rPr lang="en-US" sz="1600" dirty="0"/>
              <a:t>Lab established in 1919 at Philadelphia QM Depot where testing was for paints and oils</a:t>
            </a:r>
          </a:p>
          <a:p>
            <a:r>
              <a:rPr lang="en-US" sz="1600" dirty="0"/>
              <a:t>By 1927 the mission refocused to test textiles, rubber, shoes, metals, leather and paper for strength and colorfastness, and other physical and chemical testing.</a:t>
            </a:r>
          </a:p>
          <a:p>
            <a:r>
              <a:rPr lang="en-US" sz="1600" dirty="0"/>
              <a:t>In 1941 a new building was constructed, and served as a focal point for R&amp;D and testing of textile materials</a:t>
            </a:r>
          </a:p>
          <a:p>
            <a:r>
              <a:rPr lang="en-US" sz="1600" dirty="0"/>
              <a:t>In 1946 the lab was used by the QM Inspection service for sample testing</a:t>
            </a:r>
          </a:p>
          <a:p>
            <a:r>
              <a:rPr lang="en-US" sz="1600" dirty="0"/>
              <a:t>In the 1950’s the lab tested thermal properties on cold weather gear for Korea, and worked to develop a water-repellant shoe method, along with anti fungal research on tropical textile goods.</a:t>
            </a:r>
          </a:p>
          <a:p>
            <a:r>
              <a:rPr lang="en-US" sz="1600" dirty="0"/>
              <a:t>In 1953 the R&amp;D work moved to Natick, and the Philadelphia lab became a conformance laboratory.</a:t>
            </a:r>
          </a:p>
          <a:p>
            <a:r>
              <a:rPr lang="en-US" sz="1600" dirty="0" smtClean="0"/>
              <a:t>In </a:t>
            </a:r>
            <a:r>
              <a:rPr lang="en-US" sz="1600" dirty="0"/>
              <a:t>the 1970’s DPSC’s Analytical Testing Laboratory became a member of the DLA’s Independent Laboratory Testing Team, and was able to offer its testing services to other government agencies in all types of chemical and physical </a:t>
            </a:r>
            <a:r>
              <a:rPr lang="en-US" sz="1600" dirty="0" smtClean="0"/>
              <a:t>analysis</a:t>
            </a:r>
          </a:p>
          <a:p>
            <a:r>
              <a:rPr lang="en-US" sz="1600" dirty="0" smtClean="0"/>
              <a:t>From 1996 to 2017 we were part of al all PTC directorate under Land &amp; Maritime, now part of Troop Support</a:t>
            </a:r>
          </a:p>
          <a:p>
            <a:r>
              <a:rPr lang="en-US" sz="1600" dirty="0" smtClean="0"/>
              <a:t>The PTC-Analytical is available to support all of Troop Support’s supply chains and other MSC’s, service partners, and outside government agencies.</a:t>
            </a:r>
            <a:endParaRPr lang="en-US" sz="1600" dirty="0"/>
          </a:p>
          <a:p>
            <a:r>
              <a:rPr lang="en-US" sz="1600" dirty="0" smtClean="0"/>
              <a:t>We are here to help with all of your testing needs (there are a lot of them)!</a:t>
            </a:r>
            <a:endParaRPr lang="en-US" sz="1600" dirty="0"/>
          </a:p>
          <a:p>
            <a:endParaRPr lang="en-US" sz="1500" dirty="0"/>
          </a:p>
          <a:p>
            <a:endParaRPr lang="en-US" dirty="0" smtClean="0"/>
          </a:p>
          <a:p>
            <a:endParaRPr lang="en-US" dirty="0"/>
          </a:p>
        </p:txBody>
      </p:sp>
    </p:spTree>
    <p:extLst>
      <p:ext uri="{BB962C8B-B14F-4D97-AF65-F5344CB8AC3E}">
        <p14:creationId xmlns:p14="http://schemas.microsoft.com/office/powerpoint/2010/main" val="3744184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432E-91DF-4C2B-A981-F63440A2C308}"/>
              </a:ext>
            </a:extLst>
          </p:cNvPr>
          <p:cNvSpPr>
            <a:spLocks noGrp="1"/>
          </p:cNvSpPr>
          <p:nvPr>
            <p:ph type="title"/>
          </p:nvPr>
        </p:nvSpPr>
        <p:spPr/>
        <p:txBody>
          <a:bodyPr/>
          <a:lstStyle/>
          <a:p>
            <a:r>
              <a:rPr lang="en-US" dirty="0"/>
              <a:t>Verification Testing</a:t>
            </a:r>
          </a:p>
        </p:txBody>
      </p:sp>
      <p:sp>
        <p:nvSpPr>
          <p:cNvPr id="4" name="Slide Number Placeholder 3">
            <a:extLst>
              <a:ext uri="{FF2B5EF4-FFF2-40B4-BE49-F238E27FC236}">
                <a16:creationId xmlns:a16="http://schemas.microsoft.com/office/drawing/2014/main" id="{CF994CCB-18DB-48FD-8C7F-97E7DB5CEBB5}"/>
              </a:ext>
            </a:extLst>
          </p:cNvPr>
          <p:cNvSpPr>
            <a:spLocks noGrp="1"/>
          </p:cNvSpPr>
          <p:nvPr>
            <p:ph type="sldNum" sz="quarter" idx="12"/>
          </p:nvPr>
        </p:nvSpPr>
        <p:spPr/>
        <p:txBody>
          <a:bodyPr/>
          <a:lstStyle/>
          <a:p>
            <a:fld id="{0F70353F-5ECB-4B50-B3EA-C871EA4E3F32}" type="slidenum">
              <a:rPr lang="en-US" smtClean="0"/>
              <a:t>30</a:t>
            </a:fld>
            <a:endParaRPr lang="en-US"/>
          </a:p>
        </p:txBody>
      </p:sp>
      <p:sp>
        <p:nvSpPr>
          <p:cNvPr id="31" name="TextBox 30">
            <a:extLst>
              <a:ext uri="{FF2B5EF4-FFF2-40B4-BE49-F238E27FC236}">
                <a16:creationId xmlns:a16="http://schemas.microsoft.com/office/drawing/2014/main" id="{443831B5-66CA-4F74-B6C0-680022862E68}"/>
              </a:ext>
            </a:extLst>
          </p:cNvPr>
          <p:cNvSpPr txBox="1"/>
          <p:nvPr/>
        </p:nvSpPr>
        <p:spPr>
          <a:xfrm>
            <a:off x="4263588" y="4060456"/>
            <a:ext cx="2742193" cy="923330"/>
          </a:xfrm>
          <a:prstGeom prst="rect">
            <a:avLst/>
          </a:prstGeom>
          <a:noFill/>
        </p:spPr>
        <p:txBody>
          <a:bodyPr wrap="square" rtlCol="0">
            <a:spAutoFit/>
          </a:bodyPr>
          <a:lstStyle/>
          <a:p>
            <a:pPr algn="ctr" defTabSz="914400"/>
            <a:r>
              <a:rPr lang="en-US" dirty="0">
                <a:solidFill>
                  <a:prstClr val="black"/>
                </a:solidFill>
                <a:latin typeface="Calibri"/>
              </a:rPr>
              <a:t>Failing report</a:t>
            </a:r>
          </a:p>
          <a:p>
            <a:pPr algn="ctr" defTabSz="914400"/>
            <a:r>
              <a:rPr lang="en-US" dirty="0">
                <a:solidFill>
                  <a:prstClr val="black"/>
                </a:solidFill>
                <a:latin typeface="Calibri"/>
              </a:rPr>
              <a:t> to product specialist REJECT in EBS</a:t>
            </a:r>
          </a:p>
        </p:txBody>
      </p:sp>
      <p:cxnSp>
        <p:nvCxnSpPr>
          <p:cNvPr id="32" name="Straight Arrow Connector 31">
            <a:extLst>
              <a:ext uri="{FF2B5EF4-FFF2-40B4-BE49-F238E27FC236}">
                <a16:creationId xmlns:a16="http://schemas.microsoft.com/office/drawing/2014/main" id="{1CF38E8F-4680-4985-81E6-14F26344541F}"/>
              </a:ext>
            </a:extLst>
          </p:cNvPr>
          <p:cNvCxnSpPr>
            <a:endCxn id="33" idx="3"/>
          </p:cNvCxnSpPr>
          <p:nvPr/>
        </p:nvCxnSpPr>
        <p:spPr>
          <a:xfrm flipH="1" flipV="1">
            <a:off x="4306538" y="5911532"/>
            <a:ext cx="566568" cy="3"/>
          </a:xfrm>
          <a:prstGeom prst="straightConnector1">
            <a:avLst/>
          </a:prstGeom>
          <a:noFill/>
          <a:ln w="25400" cap="flat" cmpd="sng" algn="ctr">
            <a:solidFill>
              <a:sysClr val="windowText" lastClr="000000"/>
            </a:solidFill>
            <a:prstDash val="solid"/>
            <a:tailEnd type="arrow"/>
          </a:ln>
          <a:effectLst/>
        </p:spPr>
      </p:cxnSp>
      <p:sp>
        <p:nvSpPr>
          <p:cNvPr id="33" name="Flowchart: Alternate Process 32">
            <a:extLst>
              <a:ext uri="{FF2B5EF4-FFF2-40B4-BE49-F238E27FC236}">
                <a16:creationId xmlns:a16="http://schemas.microsoft.com/office/drawing/2014/main" id="{5CDD3CDF-33BB-4D95-991D-ADAC128548A9}"/>
              </a:ext>
            </a:extLst>
          </p:cNvPr>
          <p:cNvSpPr/>
          <p:nvPr/>
        </p:nvSpPr>
        <p:spPr>
          <a:xfrm>
            <a:off x="2249138" y="5588366"/>
            <a:ext cx="2057400" cy="646331"/>
          </a:xfrm>
          <a:prstGeom prst="flowChartAlternateProcess">
            <a:avLst/>
          </a:prstGeom>
          <a:noFill/>
          <a:ln w="25400" cap="flat" cmpd="sng" algn="ctr">
            <a:solidFill>
              <a:srgbClr val="990000"/>
            </a:solidFill>
            <a:prstDash val="solid"/>
          </a:ln>
          <a:effectLst/>
        </p:spPr>
        <p:txBody>
          <a:bodyPr rtlCol="0" anchor="ctr"/>
          <a:lstStyle/>
          <a:p>
            <a:pPr algn="ctr" defTabSz="914400">
              <a:defRPr/>
            </a:pPr>
            <a:endParaRPr lang="en-US" kern="0">
              <a:solidFill>
                <a:prstClr val="white"/>
              </a:solidFill>
              <a:latin typeface="Calibri"/>
            </a:endParaRPr>
          </a:p>
        </p:txBody>
      </p:sp>
      <p:sp>
        <p:nvSpPr>
          <p:cNvPr id="34" name="TextBox 33">
            <a:extLst>
              <a:ext uri="{FF2B5EF4-FFF2-40B4-BE49-F238E27FC236}">
                <a16:creationId xmlns:a16="http://schemas.microsoft.com/office/drawing/2014/main" id="{ED79562A-51BB-40B3-890A-8123101A7124}"/>
              </a:ext>
            </a:extLst>
          </p:cNvPr>
          <p:cNvSpPr txBox="1"/>
          <p:nvPr/>
        </p:nvSpPr>
        <p:spPr>
          <a:xfrm>
            <a:off x="2249138" y="5588366"/>
            <a:ext cx="1990396" cy="646331"/>
          </a:xfrm>
          <a:prstGeom prst="rect">
            <a:avLst/>
          </a:prstGeom>
          <a:noFill/>
        </p:spPr>
        <p:txBody>
          <a:bodyPr wrap="square" rtlCol="0">
            <a:spAutoFit/>
          </a:bodyPr>
          <a:lstStyle/>
          <a:p>
            <a:pPr algn="ctr" defTabSz="914400"/>
            <a:r>
              <a:rPr lang="en-US" dirty="0">
                <a:solidFill>
                  <a:prstClr val="black"/>
                </a:solidFill>
                <a:latin typeface="Calibri"/>
              </a:rPr>
              <a:t>C&amp;T generates DL6004</a:t>
            </a:r>
          </a:p>
        </p:txBody>
      </p:sp>
      <p:sp>
        <p:nvSpPr>
          <p:cNvPr id="35" name="Flowchart: Alternate Process 34">
            <a:extLst>
              <a:ext uri="{FF2B5EF4-FFF2-40B4-BE49-F238E27FC236}">
                <a16:creationId xmlns:a16="http://schemas.microsoft.com/office/drawing/2014/main" id="{9085C3E2-6A74-4AF2-A885-8A5483C6D311}"/>
              </a:ext>
            </a:extLst>
          </p:cNvPr>
          <p:cNvSpPr/>
          <p:nvPr/>
        </p:nvSpPr>
        <p:spPr>
          <a:xfrm>
            <a:off x="4856109" y="5431933"/>
            <a:ext cx="1568603" cy="923330"/>
          </a:xfrm>
          <a:prstGeom prst="flowChartAlternateProcess">
            <a:avLst/>
          </a:prstGeom>
          <a:noFill/>
          <a:ln w="25400" cap="flat" cmpd="sng" algn="ctr">
            <a:solidFill>
              <a:srgbClr val="990000"/>
            </a:solidFill>
            <a:prstDash val="solid"/>
          </a:ln>
          <a:effectLst/>
        </p:spPr>
        <p:txBody>
          <a:bodyPr rtlCol="0" anchor="ctr"/>
          <a:lstStyle/>
          <a:p>
            <a:pPr algn="ctr" defTabSz="914400">
              <a:defRPr/>
            </a:pPr>
            <a:endParaRPr lang="en-US" kern="0">
              <a:solidFill>
                <a:prstClr val="white"/>
              </a:solidFill>
              <a:latin typeface="Calibri"/>
            </a:endParaRPr>
          </a:p>
        </p:txBody>
      </p:sp>
      <p:sp>
        <p:nvSpPr>
          <p:cNvPr id="36" name="TextBox 35">
            <a:extLst>
              <a:ext uri="{FF2B5EF4-FFF2-40B4-BE49-F238E27FC236}">
                <a16:creationId xmlns:a16="http://schemas.microsoft.com/office/drawing/2014/main" id="{2964B669-8643-4A6C-B48C-79716A2C2421}"/>
              </a:ext>
            </a:extLst>
          </p:cNvPr>
          <p:cNvSpPr txBox="1"/>
          <p:nvPr/>
        </p:nvSpPr>
        <p:spPr>
          <a:xfrm>
            <a:off x="4856109" y="5597033"/>
            <a:ext cx="1568603" cy="646331"/>
          </a:xfrm>
          <a:prstGeom prst="rect">
            <a:avLst/>
          </a:prstGeom>
          <a:noFill/>
        </p:spPr>
        <p:txBody>
          <a:bodyPr wrap="square" rtlCol="0">
            <a:spAutoFit/>
          </a:bodyPr>
          <a:lstStyle/>
          <a:p>
            <a:pPr algn="ctr" defTabSz="914400"/>
            <a:r>
              <a:rPr lang="en-US" dirty="0">
                <a:solidFill>
                  <a:prstClr val="black"/>
                </a:solidFill>
                <a:latin typeface="Calibri"/>
              </a:rPr>
              <a:t>C&amp;T evaluates test report</a:t>
            </a:r>
          </a:p>
        </p:txBody>
      </p:sp>
      <p:sp>
        <p:nvSpPr>
          <p:cNvPr id="37" name="Flowchart: Alternate Process 36">
            <a:extLst>
              <a:ext uri="{FF2B5EF4-FFF2-40B4-BE49-F238E27FC236}">
                <a16:creationId xmlns:a16="http://schemas.microsoft.com/office/drawing/2014/main" id="{296941D6-C816-47B5-BF84-AA3FF010B62C}"/>
              </a:ext>
            </a:extLst>
          </p:cNvPr>
          <p:cNvSpPr/>
          <p:nvPr/>
        </p:nvSpPr>
        <p:spPr>
          <a:xfrm>
            <a:off x="424850" y="1340233"/>
            <a:ext cx="1219200" cy="96490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38" name="TextBox 37">
            <a:extLst>
              <a:ext uri="{FF2B5EF4-FFF2-40B4-BE49-F238E27FC236}">
                <a16:creationId xmlns:a16="http://schemas.microsoft.com/office/drawing/2014/main" id="{122BD198-0A51-4DD9-AF0F-881BE6BFB8D8}"/>
              </a:ext>
            </a:extLst>
          </p:cNvPr>
          <p:cNvSpPr txBox="1"/>
          <p:nvPr/>
        </p:nvSpPr>
        <p:spPr>
          <a:xfrm>
            <a:off x="446440" y="1381803"/>
            <a:ext cx="1149484" cy="923330"/>
          </a:xfrm>
          <a:prstGeom prst="rect">
            <a:avLst/>
          </a:prstGeom>
          <a:noFill/>
        </p:spPr>
        <p:txBody>
          <a:bodyPr wrap="square" rtlCol="0">
            <a:spAutoFit/>
          </a:bodyPr>
          <a:lstStyle/>
          <a:p>
            <a:pPr algn="ctr" defTabSz="914400"/>
            <a:r>
              <a:rPr lang="en-US" dirty="0">
                <a:solidFill>
                  <a:prstClr val="black"/>
                </a:solidFill>
                <a:latin typeface="Calibri"/>
              </a:rPr>
              <a:t>QAS selects samples </a:t>
            </a:r>
          </a:p>
        </p:txBody>
      </p:sp>
      <p:cxnSp>
        <p:nvCxnSpPr>
          <p:cNvPr id="39" name="Straight Arrow Connector 38">
            <a:extLst>
              <a:ext uri="{FF2B5EF4-FFF2-40B4-BE49-F238E27FC236}">
                <a16:creationId xmlns:a16="http://schemas.microsoft.com/office/drawing/2014/main" id="{B6A4025E-DA46-4FF0-8DC7-E74CDEA76B9C}"/>
              </a:ext>
            </a:extLst>
          </p:cNvPr>
          <p:cNvCxnSpPr>
            <a:stCxn id="37" idx="3"/>
            <a:endCxn id="40" idx="1"/>
          </p:cNvCxnSpPr>
          <p:nvPr/>
        </p:nvCxnSpPr>
        <p:spPr>
          <a:xfrm>
            <a:off x="1644050" y="1822683"/>
            <a:ext cx="605088" cy="1417"/>
          </a:xfrm>
          <a:prstGeom prst="straightConnector1">
            <a:avLst/>
          </a:prstGeom>
          <a:noFill/>
          <a:ln w="25400" cap="flat" cmpd="sng" algn="ctr">
            <a:solidFill>
              <a:sysClr val="windowText" lastClr="000000"/>
            </a:solidFill>
            <a:prstDash val="solid"/>
            <a:tailEnd type="arrow"/>
          </a:ln>
          <a:effectLst/>
        </p:spPr>
      </p:cxnSp>
      <p:sp>
        <p:nvSpPr>
          <p:cNvPr id="40" name="Flowchart: Alternate Process 39">
            <a:extLst>
              <a:ext uri="{FF2B5EF4-FFF2-40B4-BE49-F238E27FC236}">
                <a16:creationId xmlns:a16="http://schemas.microsoft.com/office/drawing/2014/main" id="{C2B43DDF-AB7B-4E78-8C11-1E3C6A67DEF0}"/>
              </a:ext>
            </a:extLst>
          </p:cNvPr>
          <p:cNvSpPr/>
          <p:nvPr/>
        </p:nvSpPr>
        <p:spPr>
          <a:xfrm>
            <a:off x="2249138" y="1362435"/>
            <a:ext cx="1596956" cy="923330"/>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41" name="TextBox 40">
            <a:extLst>
              <a:ext uri="{FF2B5EF4-FFF2-40B4-BE49-F238E27FC236}">
                <a16:creationId xmlns:a16="http://schemas.microsoft.com/office/drawing/2014/main" id="{9F8DE1BC-F82F-4819-8747-38EFF9271391}"/>
              </a:ext>
            </a:extLst>
          </p:cNvPr>
          <p:cNvSpPr txBox="1"/>
          <p:nvPr/>
        </p:nvSpPr>
        <p:spPr>
          <a:xfrm>
            <a:off x="2325338" y="1362435"/>
            <a:ext cx="1444556" cy="923330"/>
          </a:xfrm>
          <a:prstGeom prst="rect">
            <a:avLst/>
          </a:prstGeom>
          <a:noFill/>
        </p:spPr>
        <p:txBody>
          <a:bodyPr wrap="square" rtlCol="0">
            <a:spAutoFit/>
          </a:bodyPr>
          <a:lstStyle/>
          <a:p>
            <a:pPr algn="ctr" defTabSz="914400"/>
            <a:r>
              <a:rPr lang="en-US" dirty="0">
                <a:solidFill>
                  <a:prstClr val="black"/>
                </a:solidFill>
                <a:latin typeface="Calibri"/>
              </a:rPr>
              <a:t>QAS </a:t>
            </a:r>
            <a:r>
              <a:rPr lang="en-US" dirty="0" smtClean="0">
                <a:solidFill>
                  <a:prstClr val="black"/>
                </a:solidFill>
                <a:latin typeface="Calibri"/>
              </a:rPr>
              <a:t>Signs then dates DD1222</a:t>
            </a:r>
            <a:endParaRPr lang="en-US" dirty="0">
              <a:solidFill>
                <a:prstClr val="black"/>
              </a:solidFill>
              <a:latin typeface="Calibri"/>
            </a:endParaRPr>
          </a:p>
        </p:txBody>
      </p:sp>
      <p:cxnSp>
        <p:nvCxnSpPr>
          <p:cNvPr id="42" name="Straight Arrow Connector 41">
            <a:extLst>
              <a:ext uri="{FF2B5EF4-FFF2-40B4-BE49-F238E27FC236}">
                <a16:creationId xmlns:a16="http://schemas.microsoft.com/office/drawing/2014/main" id="{608174F5-9EAA-4590-A61B-9A84CEA2AC3D}"/>
              </a:ext>
            </a:extLst>
          </p:cNvPr>
          <p:cNvCxnSpPr>
            <a:stCxn id="40" idx="3"/>
            <a:endCxn id="43" idx="1"/>
          </p:cNvCxnSpPr>
          <p:nvPr/>
        </p:nvCxnSpPr>
        <p:spPr>
          <a:xfrm flipV="1">
            <a:off x="3846094" y="1822188"/>
            <a:ext cx="1134626" cy="1912"/>
          </a:xfrm>
          <a:prstGeom prst="straightConnector1">
            <a:avLst/>
          </a:prstGeom>
          <a:noFill/>
          <a:ln w="25400" cap="flat" cmpd="sng" algn="ctr">
            <a:solidFill>
              <a:sysClr val="windowText" lastClr="000000"/>
            </a:solidFill>
            <a:prstDash val="solid"/>
            <a:tailEnd type="arrow"/>
          </a:ln>
          <a:effectLst/>
        </p:spPr>
      </p:cxnSp>
      <p:sp>
        <p:nvSpPr>
          <p:cNvPr id="43" name="Flowchart: Alternate Process 42">
            <a:extLst>
              <a:ext uri="{FF2B5EF4-FFF2-40B4-BE49-F238E27FC236}">
                <a16:creationId xmlns:a16="http://schemas.microsoft.com/office/drawing/2014/main" id="{1E8EE521-F6EF-41B0-AF9C-14A863DDF9EA}"/>
              </a:ext>
            </a:extLst>
          </p:cNvPr>
          <p:cNvSpPr/>
          <p:nvPr/>
        </p:nvSpPr>
        <p:spPr>
          <a:xfrm>
            <a:off x="4980720" y="1489720"/>
            <a:ext cx="1267680" cy="664935"/>
          </a:xfrm>
          <a:prstGeom prst="flowChartAlternateProcess">
            <a:avLst/>
          </a:prstGeom>
          <a:noFill/>
          <a:ln w="25400" cap="flat" cmpd="sng" algn="ctr">
            <a:solidFill>
              <a:srgbClr val="F79646">
                <a:lumMod val="75000"/>
              </a:srgbClr>
            </a:solidFill>
            <a:prstDash val="solid"/>
          </a:ln>
          <a:effectLst/>
        </p:spPr>
        <p:txBody>
          <a:bodyPr rtlCol="0" anchor="ctr"/>
          <a:lstStyle/>
          <a:p>
            <a:pPr algn="ctr" defTabSz="914400">
              <a:defRPr/>
            </a:pPr>
            <a:endParaRPr lang="en-US" kern="0">
              <a:solidFill>
                <a:prstClr val="white"/>
              </a:solidFill>
              <a:latin typeface="Calibri"/>
            </a:endParaRPr>
          </a:p>
        </p:txBody>
      </p:sp>
      <p:sp>
        <p:nvSpPr>
          <p:cNvPr id="44" name="TextBox 43">
            <a:extLst>
              <a:ext uri="{FF2B5EF4-FFF2-40B4-BE49-F238E27FC236}">
                <a16:creationId xmlns:a16="http://schemas.microsoft.com/office/drawing/2014/main" id="{2D44932C-CF06-42EB-9B91-0B8022A888BF}"/>
              </a:ext>
            </a:extLst>
          </p:cNvPr>
          <p:cNvSpPr txBox="1"/>
          <p:nvPr/>
        </p:nvSpPr>
        <p:spPr>
          <a:xfrm>
            <a:off x="4996763" y="1489720"/>
            <a:ext cx="1251637" cy="646331"/>
          </a:xfrm>
          <a:prstGeom prst="rect">
            <a:avLst/>
          </a:prstGeom>
          <a:noFill/>
        </p:spPr>
        <p:txBody>
          <a:bodyPr wrap="square" rtlCol="0">
            <a:spAutoFit/>
          </a:bodyPr>
          <a:lstStyle/>
          <a:p>
            <a:pPr algn="ctr" defTabSz="914400"/>
            <a:r>
              <a:rPr lang="en-US" dirty="0">
                <a:solidFill>
                  <a:prstClr val="black"/>
                </a:solidFill>
                <a:latin typeface="Calibri"/>
              </a:rPr>
              <a:t>Contractor tests</a:t>
            </a:r>
          </a:p>
        </p:txBody>
      </p:sp>
      <p:sp>
        <p:nvSpPr>
          <p:cNvPr id="45" name="Flowchart: Alternate Process 44">
            <a:extLst>
              <a:ext uri="{FF2B5EF4-FFF2-40B4-BE49-F238E27FC236}">
                <a16:creationId xmlns:a16="http://schemas.microsoft.com/office/drawing/2014/main" id="{11D1F160-D0A3-43CE-9FC8-0E097622C585}"/>
              </a:ext>
            </a:extLst>
          </p:cNvPr>
          <p:cNvSpPr/>
          <p:nvPr/>
        </p:nvSpPr>
        <p:spPr>
          <a:xfrm>
            <a:off x="2474140" y="3024025"/>
            <a:ext cx="1267680" cy="388170"/>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46" name="TextBox 45">
            <a:extLst>
              <a:ext uri="{FF2B5EF4-FFF2-40B4-BE49-F238E27FC236}">
                <a16:creationId xmlns:a16="http://schemas.microsoft.com/office/drawing/2014/main" id="{478FE685-4D2B-43D1-A806-7AD2BA01AEDC}"/>
              </a:ext>
            </a:extLst>
          </p:cNvPr>
          <p:cNvSpPr txBox="1"/>
          <p:nvPr/>
        </p:nvSpPr>
        <p:spPr>
          <a:xfrm>
            <a:off x="2482161" y="3033444"/>
            <a:ext cx="1251637" cy="369332"/>
          </a:xfrm>
          <a:prstGeom prst="rect">
            <a:avLst/>
          </a:prstGeom>
          <a:noFill/>
        </p:spPr>
        <p:txBody>
          <a:bodyPr wrap="square" rtlCol="0">
            <a:spAutoFit/>
          </a:bodyPr>
          <a:lstStyle/>
          <a:p>
            <a:pPr algn="ctr" defTabSz="914400"/>
            <a:r>
              <a:rPr lang="en-US" dirty="0">
                <a:solidFill>
                  <a:prstClr val="black"/>
                </a:solidFill>
                <a:latin typeface="Calibri"/>
              </a:rPr>
              <a:t>PTC tests</a:t>
            </a:r>
          </a:p>
        </p:txBody>
      </p:sp>
      <p:cxnSp>
        <p:nvCxnSpPr>
          <p:cNvPr id="47" name="Straight Arrow Connector 46">
            <a:extLst>
              <a:ext uri="{FF2B5EF4-FFF2-40B4-BE49-F238E27FC236}">
                <a16:creationId xmlns:a16="http://schemas.microsoft.com/office/drawing/2014/main" id="{E0C753D9-2D02-4204-A36C-0A201BD376C7}"/>
              </a:ext>
            </a:extLst>
          </p:cNvPr>
          <p:cNvCxnSpPr>
            <a:stCxn id="40" idx="2"/>
          </p:cNvCxnSpPr>
          <p:nvPr/>
        </p:nvCxnSpPr>
        <p:spPr>
          <a:xfrm>
            <a:off x="3047616" y="2285765"/>
            <a:ext cx="0" cy="738260"/>
          </a:xfrm>
          <a:prstGeom prst="straightConnector1">
            <a:avLst/>
          </a:prstGeom>
          <a:noFill/>
          <a:ln w="25400" cap="flat" cmpd="sng" algn="ctr">
            <a:solidFill>
              <a:sysClr val="windowText" lastClr="000000"/>
            </a:solidFill>
            <a:prstDash val="solid"/>
            <a:tailEnd type="arrow"/>
          </a:ln>
          <a:effectLst/>
        </p:spPr>
      </p:cxnSp>
      <p:cxnSp>
        <p:nvCxnSpPr>
          <p:cNvPr id="48" name="Straight Arrow Connector 47">
            <a:extLst>
              <a:ext uri="{FF2B5EF4-FFF2-40B4-BE49-F238E27FC236}">
                <a16:creationId xmlns:a16="http://schemas.microsoft.com/office/drawing/2014/main" id="{BC3BBF81-BA69-4796-88A1-D96FEF84C508}"/>
              </a:ext>
            </a:extLst>
          </p:cNvPr>
          <p:cNvCxnSpPr>
            <a:stCxn id="45" idx="3"/>
          </p:cNvCxnSpPr>
          <p:nvPr/>
        </p:nvCxnSpPr>
        <p:spPr>
          <a:xfrm>
            <a:off x="3741820" y="3218110"/>
            <a:ext cx="531043" cy="0"/>
          </a:xfrm>
          <a:prstGeom prst="straightConnector1">
            <a:avLst/>
          </a:prstGeom>
          <a:noFill/>
          <a:ln w="25400" cap="flat" cmpd="sng" algn="ctr">
            <a:solidFill>
              <a:sysClr val="windowText" lastClr="000000"/>
            </a:solidFill>
            <a:prstDash val="solid"/>
            <a:tailEnd type="arrow"/>
          </a:ln>
          <a:effectLst/>
        </p:spPr>
      </p:cxnSp>
      <p:sp>
        <p:nvSpPr>
          <p:cNvPr id="49" name="Flowchart: Alternate Process 48">
            <a:extLst>
              <a:ext uri="{FF2B5EF4-FFF2-40B4-BE49-F238E27FC236}">
                <a16:creationId xmlns:a16="http://schemas.microsoft.com/office/drawing/2014/main" id="{FE6A30AC-2F0A-48DF-B0E9-48B242CB86E1}"/>
              </a:ext>
            </a:extLst>
          </p:cNvPr>
          <p:cNvSpPr/>
          <p:nvPr/>
        </p:nvSpPr>
        <p:spPr>
          <a:xfrm>
            <a:off x="4382854" y="2885009"/>
            <a:ext cx="2542032" cy="656266"/>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sp>
        <p:nvSpPr>
          <p:cNvPr id="50" name="TextBox 49">
            <a:extLst>
              <a:ext uri="{FF2B5EF4-FFF2-40B4-BE49-F238E27FC236}">
                <a16:creationId xmlns:a16="http://schemas.microsoft.com/office/drawing/2014/main" id="{BF9A7338-E485-4706-88EA-60B5EFE8C0A8}"/>
              </a:ext>
            </a:extLst>
          </p:cNvPr>
          <p:cNvSpPr txBox="1"/>
          <p:nvPr/>
        </p:nvSpPr>
        <p:spPr>
          <a:xfrm flipH="1">
            <a:off x="4523947" y="2894944"/>
            <a:ext cx="2272879" cy="646331"/>
          </a:xfrm>
          <a:prstGeom prst="rect">
            <a:avLst/>
          </a:prstGeom>
          <a:noFill/>
        </p:spPr>
        <p:txBody>
          <a:bodyPr wrap="square" rtlCol="0">
            <a:spAutoFit/>
          </a:bodyPr>
          <a:lstStyle/>
          <a:p>
            <a:pPr algn="ctr" defTabSz="914400"/>
            <a:r>
              <a:rPr lang="en-US" dirty="0">
                <a:solidFill>
                  <a:prstClr val="black"/>
                </a:solidFill>
                <a:latin typeface="Calibri"/>
              </a:rPr>
              <a:t>Contractor </a:t>
            </a:r>
            <a:r>
              <a:rPr lang="en-US" b="1" dirty="0">
                <a:solidFill>
                  <a:prstClr val="black"/>
                </a:solidFill>
                <a:latin typeface="Calibri"/>
              </a:rPr>
              <a:t>PASS/FAIL</a:t>
            </a:r>
          </a:p>
          <a:p>
            <a:pPr algn="ctr" defTabSz="914400"/>
            <a:r>
              <a:rPr lang="en-US" dirty="0">
                <a:solidFill>
                  <a:prstClr val="black"/>
                </a:solidFill>
                <a:latin typeface="Calibri"/>
              </a:rPr>
              <a:t>PTC </a:t>
            </a:r>
            <a:r>
              <a:rPr lang="en-US" b="1" dirty="0">
                <a:solidFill>
                  <a:prstClr val="black"/>
                </a:solidFill>
                <a:latin typeface="Calibri"/>
              </a:rPr>
              <a:t>FAIL</a:t>
            </a:r>
          </a:p>
        </p:txBody>
      </p:sp>
      <p:sp>
        <p:nvSpPr>
          <p:cNvPr id="51" name="Flowchart: Alternate Process 50">
            <a:extLst>
              <a:ext uri="{FF2B5EF4-FFF2-40B4-BE49-F238E27FC236}">
                <a16:creationId xmlns:a16="http://schemas.microsoft.com/office/drawing/2014/main" id="{F8B7ADB6-CD8E-47AB-BE8E-7737C26A0B51}"/>
              </a:ext>
            </a:extLst>
          </p:cNvPr>
          <p:cNvSpPr/>
          <p:nvPr/>
        </p:nvSpPr>
        <p:spPr>
          <a:xfrm>
            <a:off x="4383111" y="4022988"/>
            <a:ext cx="2544252" cy="943201"/>
          </a:xfrm>
          <a:prstGeom prst="flowChartAlternateProcess">
            <a:avLst/>
          </a:prstGeom>
          <a:noFill/>
          <a:ln w="25400" cap="flat" cmpd="sng" algn="ctr">
            <a:solidFill>
              <a:srgbClr val="1F497D"/>
            </a:solidFill>
            <a:prstDash val="solid"/>
          </a:ln>
          <a:effectLst/>
        </p:spPr>
        <p:txBody>
          <a:bodyPr rtlCol="0" anchor="ctr"/>
          <a:lstStyle/>
          <a:p>
            <a:pPr algn="ctr" defTabSz="914400">
              <a:defRPr/>
            </a:pPr>
            <a:endParaRPr lang="en-US" kern="0">
              <a:solidFill>
                <a:prstClr val="white"/>
              </a:solidFill>
              <a:latin typeface="Calibri"/>
            </a:endParaRPr>
          </a:p>
        </p:txBody>
      </p:sp>
      <p:cxnSp>
        <p:nvCxnSpPr>
          <p:cNvPr id="52" name="Straight Arrow Connector 51">
            <a:extLst>
              <a:ext uri="{FF2B5EF4-FFF2-40B4-BE49-F238E27FC236}">
                <a16:creationId xmlns:a16="http://schemas.microsoft.com/office/drawing/2014/main" id="{5FE1E5FF-08E8-419D-AA46-4337CB2EB8A3}"/>
              </a:ext>
            </a:extLst>
          </p:cNvPr>
          <p:cNvCxnSpPr/>
          <p:nvPr/>
        </p:nvCxnSpPr>
        <p:spPr>
          <a:xfrm>
            <a:off x="5640411" y="4976276"/>
            <a:ext cx="0" cy="426805"/>
          </a:xfrm>
          <a:prstGeom prst="straightConnector1">
            <a:avLst/>
          </a:prstGeom>
          <a:noFill/>
          <a:ln w="25400" cap="flat" cmpd="sng" algn="ctr">
            <a:solidFill>
              <a:sysClr val="windowText" lastClr="000000"/>
            </a:solidFill>
            <a:prstDash val="solid"/>
            <a:tailEnd type="arrow"/>
          </a:ln>
          <a:effectLst/>
        </p:spPr>
      </p:cxnSp>
      <p:cxnSp>
        <p:nvCxnSpPr>
          <p:cNvPr id="53" name="Straight Arrow Connector 52">
            <a:extLst>
              <a:ext uri="{FF2B5EF4-FFF2-40B4-BE49-F238E27FC236}">
                <a16:creationId xmlns:a16="http://schemas.microsoft.com/office/drawing/2014/main" id="{45B9C72A-2CEF-4E22-A6F9-2955F05FBACB}"/>
              </a:ext>
            </a:extLst>
          </p:cNvPr>
          <p:cNvCxnSpPr/>
          <p:nvPr/>
        </p:nvCxnSpPr>
        <p:spPr>
          <a:xfrm>
            <a:off x="5640411" y="3554154"/>
            <a:ext cx="0" cy="408704"/>
          </a:xfrm>
          <a:prstGeom prst="straightConnector1">
            <a:avLst/>
          </a:prstGeom>
          <a:noFill/>
          <a:ln w="25400" cap="flat" cmpd="sng" algn="ctr">
            <a:solidFill>
              <a:sysClr val="windowText" lastClr="000000"/>
            </a:solidFill>
            <a:prstDash val="solid"/>
            <a:tailEnd type="arrow"/>
          </a:ln>
          <a:effectLst/>
        </p:spPr>
      </p:cxnSp>
      <p:cxnSp>
        <p:nvCxnSpPr>
          <p:cNvPr id="54" name="Straight Connector 53">
            <a:extLst>
              <a:ext uri="{FF2B5EF4-FFF2-40B4-BE49-F238E27FC236}">
                <a16:creationId xmlns:a16="http://schemas.microsoft.com/office/drawing/2014/main" id="{80A39C53-A1C6-42E4-8DDB-F21129F16793}"/>
              </a:ext>
            </a:extLst>
          </p:cNvPr>
          <p:cNvCxnSpPr>
            <a:stCxn id="43" idx="3"/>
          </p:cNvCxnSpPr>
          <p:nvPr/>
        </p:nvCxnSpPr>
        <p:spPr>
          <a:xfrm flipV="1">
            <a:off x="6248400" y="1812885"/>
            <a:ext cx="1826654" cy="9303"/>
          </a:xfrm>
          <a:prstGeom prst="line">
            <a:avLst/>
          </a:prstGeom>
          <a:noFill/>
          <a:ln w="25400" cap="flat" cmpd="sng" algn="ctr">
            <a:solidFill>
              <a:sysClr val="windowText" lastClr="000000"/>
            </a:solidFill>
            <a:prstDash val="solid"/>
          </a:ln>
          <a:effectLst/>
        </p:spPr>
      </p:cxnSp>
      <p:cxnSp>
        <p:nvCxnSpPr>
          <p:cNvPr id="55" name="Straight Connector 54">
            <a:extLst>
              <a:ext uri="{FF2B5EF4-FFF2-40B4-BE49-F238E27FC236}">
                <a16:creationId xmlns:a16="http://schemas.microsoft.com/office/drawing/2014/main" id="{AB7B093B-E5C6-4624-9FE0-FAC717591044}"/>
              </a:ext>
            </a:extLst>
          </p:cNvPr>
          <p:cNvCxnSpPr/>
          <p:nvPr/>
        </p:nvCxnSpPr>
        <p:spPr>
          <a:xfrm flipH="1">
            <a:off x="8057398" y="1812885"/>
            <a:ext cx="17656" cy="4080713"/>
          </a:xfrm>
          <a:prstGeom prst="line">
            <a:avLst/>
          </a:prstGeom>
          <a:noFill/>
          <a:ln w="25400" cap="flat" cmpd="sng" algn="ctr">
            <a:solidFill>
              <a:sysClr val="windowText" lastClr="000000"/>
            </a:solidFill>
            <a:prstDash val="solid"/>
          </a:ln>
          <a:effectLst/>
        </p:spPr>
      </p:cxnSp>
      <p:cxnSp>
        <p:nvCxnSpPr>
          <p:cNvPr id="56" name="Straight Arrow Connector 55">
            <a:extLst>
              <a:ext uri="{FF2B5EF4-FFF2-40B4-BE49-F238E27FC236}">
                <a16:creationId xmlns:a16="http://schemas.microsoft.com/office/drawing/2014/main" id="{50FB2969-0574-4178-9F87-6E65C8FB45CE}"/>
              </a:ext>
            </a:extLst>
          </p:cNvPr>
          <p:cNvCxnSpPr/>
          <p:nvPr/>
        </p:nvCxnSpPr>
        <p:spPr>
          <a:xfrm flipH="1">
            <a:off x="6553200" y="5911532"/>
            <a:ext cx="1513026" cy="0"/>
          </a:xfrm>
          <a:prstGeom prst="straightConnector1">
            <a:avLst/>
          </a:prstGeom>
          <a:noFill/>
          <a:ln w="25400" cap="flat" cmpd="sng" algn="ctr">
            <a:solidFill>
              <a:sysClr val="windowText" lastClr="000000"/>
            </a:solidFill>
            <a:prstDash val="solid"/>
            <a:tailEnd type="arrow"/>
          </a:ln>
          <a:effectLst/>
        </p:spPr>
      </p:cxnSp>
    </p:spTree>
    <p:extLst>
      <p:ext uri="{BB962C8B-B14F-4D97-AF65-F5344CB8AC3E}">
        <p14:creationId xmlns:p14="http://schemas.microsoft.com/office/powerpoint/2010/main" val="467473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432E-91DF-4C2B-A981-F63440A2C308}"/>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CF994CCB-18DB-48FD-8C7F-97E7DB5CEBB5}"/>
              </a:ext>
            </a:extLst>
          </p:cNvPr>
          <p:cNvSpPr>
            <a:spLocks noGrp="1"/>
          </p:cNvSpPr>
          <p:nvPr>
            <p:ph type="sldNum" sz="quarter" idx="12"/>
          </p:nvPr>
        </p:nvSpPr>
        <p:spPr/>
        <p:txBody>
          <a:bodyPr/>
          <a:lstStyle/>
          <a:p>
            <a:fld id="{0F70353F-5ECB-4B50-B3EA-C871EA4E3F32}" type="slidenum">
              <a:rPr lang="en-US" smtClean="0"/>
              <a:t>31</a:t>
            </a:fld>
            <a:endParaRPr lang="en-US"/>
          </a:p>
        </p:txBody>
      </p:sp>
      <p:sp>
        <p:nvSpPr>
          <p:cNvPr id="30" name="Text Placeholder 4">
            <a:extLst>
              <a:ext uri="{FF2B5EF4-FFF2-40B4-BE49-F238E27FC236}">
                <a16:creationId xmlns:a16="http://schemas.microsoft.com/office/drawing/2014/main" id="{1FCE9AF6-76D1-4343-8334-E5DE4C468DED}"/>
              </a:ext>
            </a:extLst>
          </p:cNvPr>
          <p:cNvSpPr txBox="1">
            <a:spLocks/>
          </p:cNvSpPr>
          <p:nvPr/>
        </p:nvSpPr>
        <p:spPr>
          <a:xfrm>
            <a:off x="228600" y="1143000"/>
            <a:ext cx="4040188" cy="422275"/>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en-US" dirty="0" err="1">
                <a:solidFill>
                  <a:srgbClr val="800000"/>
                </a:solidFill>
                <a:latin typeface="Times New Roman" panose="02020603050405020304" pitchFamily="18" charset="0"/>
                <a:cs typeface="Times New Roman" panose="02020603050405020304" pitchFamily="18" charset="0"/>
              </a:rPr>
              <a:t>STest</a:t>
            </a:r>
            <a:r>
              <a:rPr lang="en-US" dirty="0">
                <a:solidFill>
                  <a:srgbClr val="800000"/>
                </a:solidFill>
                <a:latin typeface="Times New Roman" panose="02020603050405020304" pitchFamily="18" charset="0"/>
                <a:cs typeface="Times New Roman" panose="02020603050405020304" pitchFamily="18" charset="0"/>
              </a:rPr>
              <a:t>: Source Sampling Tested</a:t>
            </a:r>
          </a:p>
        </p:txBody>
      </p:sp>
      <p:sp>
        <p:nvSpPr>
          <p:cNvPr id="57" name="Content Placeholder 5">
            <a:extLst>
              <a:ext uri="{FF2B5EF4-FFF2-40B4-BE49-F238E27FC236}">
                <a16:creationId xmlns:a16="http://schemas.microsoft.com/office/drawing/2014/main" id="{95C3165F-C2E3-4D6B-9333-A4241A1B5A75}"/>
              </a:ext>
            </a:extLst>
          </p:cNvPr>
          <p:cNvSpPr txBox="1">
            <a:spLocks/>
          </p:cNvSpPr>
          <p:nvPr/>
        </p:nvSpPr>
        <p:spPr>
          <a:xfrm>
            <a:off x="152400" y="1636689"/>
            <a:ext cx="4040188" cy="3951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PTC requests material</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PTC determines tests to perform</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PTC evaluation is for guidance</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Can ship at own risk whenever</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PTC generates any DL6004s</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Contractor’s report used for ACCEPT/REJECT</a:t>
            </a:r>
          </a:p>
          <a:p>
            <a:pPr>
              <a:defRPr/>
            </a:pPr>
            <a:endParaRPr lang="en-US" dirty="0">
              <a:solidFill>
                <a:sysClr val="windowText" lastClr="000000"/>
              </a:solidFill>
              <a:latin typeface="Times New Roman" panose="02020603050405020304" pitchFamily="18" charset="0"/>
              <a:cs typeface="Times New Roman" panose="02020603050405020304" pitchFamily="18" charset="0"/>
            </a:endParaRPr>
          </a:p>
        </p:txBody>
      </p:sp>
      <p:sp>
        <p:nvSpPr>
          <p:cNvPr id="58" name="Text Placeholder 6">
            <a:extLst>
              <a:ext uri="{FF2B5EF4-FFF2-40B4-BE49-F238E27FC236}">
                <a16:creationId xmlns:a16="http://schemas.microsoft.com/office/drawing/2014/main" id="{AD8C6327-5F3E-45CE-9309-6A176234A368}"/>
              </a:ext>
            </a:extLst>
          </p:cNvPr>
          <p:cNvSpPr txBox="1">
            <a:spLocks/>
          </p:cNvSpPr>
          <p:nvPr/>
        </p:nvSpPr>
        <p:spPr>
          <a:xfrm>
            <a:off x="4724400" y="1143000"/>
            <a:ext cx="4041775" cy="4111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en-US" dirty="0">
                <a:solidFill>
                  <a:srgbClr val="800000"/>
                </a:solidFill>
                <a:latin typeface="Times New Roman" panose="02020603050405020304" pitchFamily="18" charset="0"/>
                <a:cs typeface="Times New Roman" panose="02020603050405020304" pitchFamily="18" charset="0"/>
              </a:rPr>
              <a:t>Verification Testing</a:t>
            </a:r>
          </a:p>
        </p:txBody>
      </p:sp>
      <p:sp>
        <p:nvSpPr>
          <p:cNvPr id="59" name="Content Placeholder 7">
            <a:extLst>
              <a:ext uri="{FF2B5EF4-FFF2-40B4-BE49-F238E27FC236}">
                <a16:creationId xmlns:a16="http://schemas.microsoft.com/office/drawing/2014/main" id="{7FE5ECA4-5E1D-4E61-AE6E-B3402F07D3E3}"/>
              </a:ext>
            </a:extLst>
          </p:cNvPr>
          <p:cNvSpPr txBox="1">
            <a:spLocks/>
          </p:cNvSpPr>
          <p:nvPr/>
        </p:nvSpPr>
        <p:spPr>
          <a:xfrm>
            <a:off x="4648200" y="1640985"/>
            <a:ext cx="4419600" cy="495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Product Specialist requests material</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Product Specialist decides tests to perform – can test all or only specific characteristics</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PTC evaluation is for acceptance</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CANNOT SHIP until PTC results are in</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Product Specialist generates any DL6004s</a:t>
            </a:r>
          </a:p>
          <a:p>
            <a:pPr>
              <a:spcBef>
                <a:spcPts val="0"/>
              </a:spcBef>
              <a:defRPr/>
            </a:pPr>
            <a:r>
              <a:rPr lang="en-US" dirty="0">
                <a:solidFill>
                  <a:sysClr val="windowText" lastClr="000000"/>
                </a:solidFill>
                <a:latin typeface="Times New Roman" panose="02020603050405020304" pitchFamily="18" charset="0"/>
                <a:cs typeface="Times New Roman" panose="02020603050405020304" pitchFamily="18" charset="0"/>
              </a:rPr>
              <a:t>PTC’s report used for ACCEPT/REJECT</a:t>
            </a:r>
          </a:p>
        </p:txBody>
      </p:sp>
    </p:spTree>
    <p:extLst>
      <p:ext uri="{BB962C8B-B14F-4D97-AF65-F5344CB8AC3E}">
        <p14:creationId xmlns:p14="http://schemas.microsoft.com/office/powerpoint/2010/main" val="3099059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Government Furnished Material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Does GFM go through the same process?</a:t>
            </a:r>
          </a:p>
          <a:p>
            <a:r>
              <a:rPr lang="en-US" dirty="0" smtClean="0">
                <a:latin typeface="Times New Roman" panose="02020603050405020304" pitchFamily="18" charset="0"/>
                <a:cs typeface="Times New Roman" panose="02020603050405020304" pitchFamily="18" charset="0"/>
              </a:rPr>
              <a:t>Not really</a:t>
            </a:r>
          </a:p>
          <a:p>
            <a:r>
              <a:rPr lang="en-US" dirty="0" smtClean="0">
                <a:latin typeface="Times New Roman" panose="02020603050405020304" pitchFamily="18" charset="0"/>
                <a:cs typeface="Times New Roman" panose="02020603050405020304" pitchFamily="18" charset="0"/>
              </a:rPr>
              <a:t>AQAR 1.7 states: </a:t>
            </a:r>
          </a:p>
          <a:p>
            <a:r>
              <a:rPr lang="en-US" dirty="0" smtClean="0">
                <a:latin typeface="Times New Roman" panose="02020603050405020304" pitchFamily="18" charset="0"/>
                <a:cs typeface="Times New Roman" panose="02020603050405020304" pitchFamily="18" charset="0"/>
              </a:rPr>
              <a:t>Government </a:t>
            </a:r>
            <a:r>
              <a:rPr lang="en-US" dirty="0">
                <a:latin typeface="Times New Roman" panose="02020603050405020304" pitchFamily="18" charset="0"/>
                <a:cs typeface="Times New Roman" panose="02020603050405020304" pitchFamily="18" charset="0"/>
              </a:rPr>
              <a:t>Furnished Material (GFM) </a:t>
            </a:r>
            <a:r>
              <a:rPr lang="en-US" dirty="0" smtClean="0">
                <a:latin typeface="Times New Roman" panose="02020603050405020304" pitchFamily="18" charset="0"/>
                <a:cs typeface="Times New Roman" panose="02020603050405020304" pitchFamily="18" charset="0"/>
              </a:rPr>
              <a:t>is material </a:t>
            </a:r>
            <a:r>
              <a:rPr lang="en-US" dirty="0">
                <a:latin typeface="Times New Roman" panose="02020603050405020304" pitchFamily="18" charset="0"/>
                <a:cs typeface="Times New Roman" panose="02020603050405020304" pitchFamily="18" charset="0"/>
              </a:rPr>
              <a:t>purchased and owned by the Government and is provided by the Government to </a:t>
            </a:r>
            <a:r>
              <a:rPr lang="en-US" dirty="0" smtClean="0">
                <a:latin typeface="Times New Roman" panose="02020603050405020304" pitchFamily="18" charset="0"/>
                <a:cs typeface="Times New Roman" panose="02020603050405020304" pitchFamily="18" charset="0"/>
              </a:rPr>
              <a:t>a contractor </a:t>
            </a:r>
            <a:r>
              <a:rPr lang="en-US" dirty="0">
                <a:latin typeface="Times New Roman" panose="02020603050405020304" pitchFamily="18" charset="0"/>
                <a:cs typeface="Times New Roman" panose="02020603050405020304" pitchFamily="18" charset="0"/>
              </a:rPr>
              <a:t>for use in the performance of a contract.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 manufacturer who is producing the GFM for DLA must test their component as their material is CFM not GFM.</a:t>
            </a:r>
          </a:p>
          <a:p>
            <a:r>
              <a:rPr lang="en-US" dirty="0" smtClean="0">
                <a:latin typeface="Times New Roman" panose="02020603050405020304" pitchFamily="18" charset="0"/>
                <a:cs typeface="Times New Roman" panose="02020603050405020304" pitchFamily="18" charset="0"/>
              </a:rPr>
              <a:t> The manufacturer who is supplied with the GFM to create end items does not need to test the component, but will need to complete any end item testing. </a:t>
            </a:r>
            <a:r>
              <a:rPr lang="en-US" dirty="0">
                <a:latin typeface="Times New Roman" panose="02020603050405020304" pitchFamily="18" charset="0"/>
                <a:cs typeface="Times New Roman" panose="02020603050405020304" pitchFamily="18" charset="0"/>
              </a:rPr>
              <a:t>The contractor is however required to notify the Government if they suspect or have determined that the GFM provided is deficient.</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0F70353F-5ECB-4B50-B3EA-C871EA4E3F32}" type="slidenum">
              <a:rPr lang="en-US" smtClean="0"/>
              <a:t>32</a:t>
            </a:fld>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31625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432E-91DF-4C2B-A981-F63440A2C30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Special Case: Leather</a:t>
            </a:r>
          </a:p>
        </p:txBody>
      </p:sp>
      <p:sp>
        <p:nvSpPr>
          <p:cNvPr id="4" name="Slide Number Placeholder 3">
            <a:extLst>
              <a:ext uri="{FF2B5EF4-FFF2-40B4-BE49-F238E27FC236}">
                <a16:creationId xmlns:a16="http://schemas.microsoft.com/office/drawing/2014/main" id="{CF994CCB-18DB-48FD-8C7F-97E7DB5CEBB5}"/>
              </a:ext>
            </a:extLst>
          </p:cNvPr>
          <p:cNvSpPr>
            <a:spLocks noGrp="1"/>
          </p:cNvSpPr>
          <p:nvPr>
            <p:ph type="sldNum" sz="quarter" idx="12"/>
          </p:nvPr>
        </p:nvSpPr>
        <p:spPr/>
        <p:txBody>
          <a:bodyPr/>
          <a:lstStyle/>
          <a:p>
            <a:fld id="{0F70353F-5ECB-4B50-B3EA-C871EA4E3F32}" type="slidenum">
              <a:rPr lang="en-US" smtClean="0"/>
              <a:t>33</a:t>
            </a:fld>
            <a:endParaRPr lang="en-US"/>
          </a:p>
        </p:txBody>
      </p:sp>
      <p:sp>
        <p:nvSpPr>
          <p:cNvPr id="8" name="Content Placeholder 2">
            <a:extLst>
              <a:ext uri="{FF2B5EF4-FFF2-40B4-BE49-F238E27FC236}">
                <a16:creationId xmlns:a16="http://schemas.microsoft.com/office/drawing/2014/main" id="{D2F5552F-DE68-4D46-84BF-635941D80FA4}"/>
              </a:ext>
            </a:extLst>
          </p:cNvPr>
          <p:cNvSpPr txBox="1">
            <a:spLocks/>
          </p:cNvSpPr>
          <p:nvPr/>
        </p:nvSpPr>
        <p:spPr>
          <a:xfrm>
            <a:off x="457200" y="1310640"/>
            <a:ext cx="8229600" cy="5181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Unless otherwise specified, shall not exceed 25,000 </a:t>
            </a:r>
            <a:r>
              <a:rPr kumimoji="0" lang="en-US" sz="2400" b="0" i="0" u="none" strike="noStrike" kern="120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sq</a:t>
            </a: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ft</a:t>
            </a: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What is a lot?</a:t>
            </a:r>
          </a:p>
          <a:p>
            <a:pPr marL="461963"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From units of product of similar size and type</a:t>
            </a:r>
          </a:p>
          <a:p>
            <a:pPr marL="461963"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From functionally equivalent tanning and finishing materials</a:t>
            </a:r>
          </a:p>
          <a:p>
            <a:pPr marL="461963"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From a single production method</a:t>
            </a:r>
          </a:p>
          <a:p>
            <a:pPr marL="461963"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From sequential production batches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Sampling</a:t>
            </a:r>
          </a:p>
          <a:p>
            <a:pPr marL="461963"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Locations scattered throughout the lot</a:t>
            </a:r>
          </a:p>
          <a:p>
            <a:pPr marL="461963"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Without regard to quality</a:t>
            </a:r>
          </a:p>
          <a:p>
            <a:pPr marL="461963"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Select shade and physical samples from visual/dimensional samples</a:t>
            </a:r>
          </a:p>
          <a:p>
            <a:pPr marL="461963"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15 random 8 x 8 inch units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Questions?</a:t>
            </a:r>
          </a:p>
          <a:p>
            <a:pPr marL="461963"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FED STD 311</a:t>
            </a:r>
          </a:p>
          <a:p>
            <a:pPr marL="461963"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65275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Real Life Examples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anose="02020603050405020304" pitchFamily="18" charset="0"/>
                <a:cs typeface="Times New Roman" panose="02020603050405020304" pitchFamily="18" charset="0"/>
              </a:rPr>
              <a:t>We have collected some real life examples of suppliers who have the AQAR in their contracts, have submitted shade samples but have not submitted any physical test reports, and the specification calls for testing.  We are asking the contract team to contact the vendors and request they comply with the AQAR, and send in the physical test reports.</a:t>
            </a:r>
          </a:p>
          <a:p>
            <a:pPr marL="0" indent="0">
              <a:lnSpc>
                <a:spcPct val="100000"/>
              </a:lnSpc>
              <a:spcBef>
                <a:spcPts val="600"/>
              </a:spcBef>
              <a:buNone/>
            </a:pPr>
            <a:endParaRPr lang="en-US" sz="2000" dirty="0">
              <a:latin typeface="Times New Roman" panose="02020603050405020304" pitchFamily="18" charset="0"/>
              <a:cs typeface="Times New Roman" panose="02020603050405020304" pitchFamily="18" charset="0"/>
            </a:endParaRPr>
          </a:p>
          <a:p>
            <a:pPr marL="0" indent="0">
              <a:lnSpc>
                <a:spcPct val="100000"/>
              </a:lnSpc>
              <a:spcBef>
                <a:spcPts val="600"/>
              </a:spcBef>
              <a:buNone/>
            </a:pPr>
            <a:r>
              <a:rPr lang="en-US" sz="1800" dirty="0" smtClean="0">
                <a:latin typeface="Times New Roman" panose="02020603050405020304" pitchFamily="18" charset="0"/>
                <a:cs typeface="Times New Roman" panose="02020603050405020304" pitchFamily="18" charset="0"/>
              </a:rPr>
              <a:t>Hyman Brickle &amp; Son INC. SPE1C1-20-D-1285</a:t>
            </a:r>
          </a:p>
          <a:p>
            <a:pPr marL="0" indent="0">
              <a:lnSpc>
                <a:spcPct val="100000"/>
              </a:lnSpc>
              <a:spcBef>
                <a:spcPts val="600"/>
              </a:spcBef>
              <a:buNone/>
            </a:pPr>
            <a:r>
              <a:rPr lang="en-US" sz="1800" dirty="0" smtClean="0">
                <a:latin typeface="Times New Roman" panose="02020603050405020304" pitchFamily="18" charset="0"/>
                <a:cs typeface="Times New Roman" panose="02020603050405020304" pitchFamily="18" charset="0"/>
              </a:rPr>
              <a:t>Beret contract against A-A-55184A</a:t>
            </a:r>
          </a:p>
          <a:p>
            <a:pPr marL="0" indent="0">
              <a:lnSpc>
                <a:spcPct val="100000"/>
              </a:lnSpc>
              <a:spcBef>
                <a:spcPts val="600"/>
              </a:spcBef>
              <a:buNone/>
            </a:pPr>
            <a:r>
              <a:rPr lang="en-US" sz="1800" dirty="0" smtClean="0">
                <a:latin typeface="Times New Roman" panose="02020603050405020304" pitchFamily="18" charset="0"/>
                <a:cs typeface="Times New Roman" panose="02020603050405020304" pitchFamily="18" charset="0"/>
              </a:rPr>
              <a:t>We have seen 15 shade lots, no </a:t>
            </a:r>
            <a:r>
              <a:rPr lang="en-US" sz="1800" dirty="0">
                <a:latin typeface="Times New Roman" panose="02020603050405020304" pitchFamily="18" charset="0"/>
                <a:cs typeface="Times New Roman" panose="02020603050405020304" pitchFamily="18" charset="0"/>
              </a:rPr>
              <a:t>t</a:t>
            </a:r>
            <a:r>
              <a:rPr lang="en-US" sz="1800" dirty="0" smtClean="0">
                <a:latin typeface="Times New Roman" panose="02020603050405020304" pitchFamily="18" charset="0"/>
                <a:cs typeface="Times New Roman" panose="02020603050405020304" pitchFamily="18" charset="0"/>
              </a:rPr>
              <a:t>est reports</a:t>
            </a:r>
          </a:p>
          <a:p>
            <a:pPr marL="0" indent="0">
              <a:lnSpc>
                <a:spcPct val="100000"/>
              </a:lnSpc>
              <a:spcBef>
                <a:spcPts val="600"/>
              </a:spcBef>
              <a:buNone/>
            </a:pPr>
            <a:endParaRPr lang="en-US" sz="1800" dirty="0" smtClean="0">
              <a:latin typeface="Times New Roman" panose="02020603050405020304" pitchFamily="18" charset="0"/>
              <a:cs typeface="Times New Roman" panose="02020603050405020304" pitchFamily="18" charset="0"/>
            </a:endParaRPr>
          </a:p>
          <a:p>
            <a:pPr marL="0" indent="0">
              <a:lnSpc>
                <a:spcPct val="100000"/>
              </a:lnSpc>
              <a:spcBef>
                <a:spcPts val="600"/>
              </a:spcBef>
              <a:buNone/>
            </a:pPr>
            <a:r>
              <a:rPr lang="en-US" sz="1800" dirty="0" smtClean="0">
                <a:latin typeface="Times New Roman" panose="02020603050405020304" pitchFamily="18" charset="0"/>
                <a:cs typeface="Times New Roman" panose="02020603050405020304" pitchFamily="18" charset="0"/>
              </a:rPr>
              <a:t>Jensen Promotional Items INC. </a:t>
            </a:r>
            <a:r>
              <a:rPr lang="en-US" sz="1800" dirty="0">
                <a:latin typeface="Times New Roman" panose="02020603050405020304" pitchFamily="18" charset="0"/>
                <a:cs typeface="Times New Roman" panose="02020603050405020304" pitchFamily="18" charset="0"/>
              </a:rPr>
              <a:t>SPE1C1-20-D-1308</a:t>
            </a:r>
          </a:p>
          <a:p>
            <a:pPr marL="0" indent="0">
              <a:lnSpc>
                <a:spcPct val="100000"/>
              </a:lnSpc>
              <a:spcBef>
                <a:spcPts val="600"/>
              </a:spcBef>
              <a:buNone/>
            </a:pPr>
            <a:r>
              <a:rPr lang="en-US" sz="1800" dirty="0" smtClean="0">
                <a:latin typeface="Times New Roman" panose="02020603050405020304" pitchFamily="18" charset="0"/>
                <a:cs typeface="Times New Roman" panose="02020603050405020304" pitchFamily="18" charset="0"/>
              </a:rPr>
              <a:t>Beret contract against A-A-55184A</a:t>
            </a:r>
          </a:p>
          <a:p>
            <a:pPr marL="0" indent="0">
              <a:lnSpc>
                <a:spcPct val="100000"/>
              </a:lnSpc>
              <a:spcBef>
                <a:spcPts val="600"/>
              </a:spcBef>
              <a:buNone/>
            </a:pPr>
            <a:r>
              <a:rPr lang="en-US" sz="1800" dirty="0" smtClean="0">
                <a:latin typeface="Times New Roman" panose="02020603050405020304" pitchFamily="18" charset="0"/>
                <a:cs typeface="Times New Roman" panose="02020603050405020304" pitchFamily="18" charset="0"/>
              </a:rPr>
              <a:t>We have seen over 14 shade lots, no physical test reports</a:t>
            </a:r>
          </a:p>
          <a:p>
            <a:pPr>
              <a:lnSpc>
                <a:spcPct val="100000"/>
              </a:lnSpc>
            </a:pPr>
            <a:endParaRPr lang="en-US" sz="1800"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dirty="0" smtClean="0">
              <a:latin typeface="Times New Roman" panose="02020603050405020304" pitchFamily="18" charset="0"/>
              <a:cs typeface="Times New Roman" panose="02020603050405020304" pitchFamily="18" charset="0"/>
            </a:endParaRPr>
          </a:p>
          <a:p>
            <a:pPr>
              <a:lnSpc>
                <a:spcPct val="100000"/>
              </a:lnSpc>
            </a:pPr>
            <a:endParaRPr lang="en-US"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70353F-5ECB-4B50-B3EA-C871EA4E3F32}" type="slidenum">
              <a:rPr lang="en-US" smtClean="0"/>
              <a:t>34</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2740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A28105-DB54-4008-9890-330AA1779F2E}" type="slidenum">
              <a:rPr lang="en-US" smtClean="0"/>
              <a:pPr/>
              <a:t>35</a:t>
            </a:fld>
            <a:endParaRPr lang="en-US"/>
          </a:p>
        </p:txBody>
      </p:sp>
      <p:sp>
        <p:nvSpPr>
          <p:cNvPr id="3" name="Title 2"/>
          <p:cNvSpPr>
            <a:spLocks noGrp="1"/>
          </p:cNvSpPr>
          <p:nvPr>
            <p:ph type="title"/>
          </p:nvPr>
        </p:nvSpPr>
        <p:spPr/>
        <p:txBody>
          <a:bodyPr>
            <a:normAutofit/>
          </a:bodyPr>
          <a:lstStyle/>
          <a:p>
            <a:r>
              <a:rPr lang="en-US" sz="2800" dirty="0" smtClean="0">
                <a:latin typeface="Times New Roman" panose="02020603050405020304" pitchFamily="18" charset="0"/>
                <a:cs typeface="Times New Roman" panose="02020603050405020304" pitchFamily="18" charset="0"/>
              </a:rPr>
              <a:t>The Future</a:t>
            </a:r>
            <a:endParaRPr lang="en-US" sz="28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3"/>
          </p:nvPr>
        </p:nvSpPr>
        <p:spPr>
          <a:xfrm>
            <a:off x="398352" y="1385197"/>
            <a:ext cx="8338242" cy="3981934"/>
          </a:xfrm>
        </p:spPr>
        <p:txBody>
          <a:bodyPr>
            <a:normAutofit fontScale="85000" lnSpcReduction="10000"/>
          </a:bodyPr>
          <a:lstStyle/>
          <a:p>
            <a:r>
              <a:rPr lang="en-US" dirty="0" smtClean="0">
                <a:latin typeface="Times New Roman" panose="02020603050405020304" pitchFamily="18" charset="0"/>
                <a:cs typeface="Times New Roman" panose="02020603050405020304" pitchFamily="18" charset="0"/>
              </a:rPr>
              <a:t>Currently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source program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reliant on a “paper-based” system using </a:t>
            </a:r>
            <a:r>
              <a:rPr lang="en-US" dirty="0" smtClean="0">
                <a:latin typeface="Times New Roman" panose="02020603050405020304" pitchFamily="18" charset="0"/>
                <a:cs typeface="Times New Roman" panose="02020603050405020304" pitchFamily="18" charset="0"/>
              </a:rPr>
              <a:t>email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faxed submittals </a:t>
            </a:r>
            <a:r>
              <a:rPr lang="en-US" dirty="0">
                <a:latin typeface="Times New Roman" panose="02020603050405020304" pitchFamily="18" charset="0"/>
                <a:cs typeface="Times New Roman" panose="02020603050405020304" pitchFamily="18" charset="0"/>
              </a:rPr>
              <a:t>using various electronic </a:t>
            </a:r>
            <a:r>
              <a:rPr lang="en-US" dirty="0" smtClean="0">
                <a:latin typeface="Times New Roman" panose="02020603050405020304" pitchFamily="18" charset="0"/>
                <a:cs typeface="Times New Roman" panose="02020603050405020304" pitchFamily="18" charset="0"/>
              </a:rPr>
              <a:t>formats </a:t>
            </a:r>
            <a:r>
              <a:rPr lang="en-US" dirty="0">
                <a:latin typeface="Times New Roman" panose="02020603050405020304" pitchFamily="18" charset="0"/>
                <a:cs typeface="Times New Roman" panose="02020603050405020304" pitchFamily="18" charset="0"/>
              </a:rPr>
              <a:t>or hand-written forms. Current processes also rely on manual review and sign off </a:t>
            </a:r>
            <a:r>
              <a:rPr lang="en-US" dirty="0" smtClean="0">
                <a:latin typeface="Times New Roman" panose="02020603050405020304" pitchFamily="18" charset="0"/>
                <a:cs typeface="Times New Roman" panose="02020603050405020304" pitchFamily="18" charset="0"/>
              </a:rPr>
              <a:t>steps.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New technologies offer great efficiencies for suppliers, labs, and PTC to automate </a:t>
            </a:r>
            <a:r>
              <a:rPr lang="en-US" dirty="0" smtClean="0">
                <a:latin typeface="Times New Roman" panose="02020603050405020304" pitchFamily="18" charset="0"/>
                <a:cs typeface="Times New Roman" panose="02020603050405020304" pitchFamily="18" charset="0"/>
              </a:rPr>
              <a:t>procedures, enabling </a:t>
            </a:r>
            <a:r>
              <a:rPr lang="en-US" dirty="0">
                <a:latin typeface="Times New Roman" panose="02020603050405020304" pitchFamily="18" charset="0"/>
                <a:cs typeface="Times New Roman" panose="02020603050405020304" pitchFamily="18" charset="0"/>
              </a:rPr>
              <a:t>consistent data </a:t>
            </a:r>
            <a:r>
              <a:rPr lang="en-US" dirty="0" smtClean="0">
                <a:latin typeface="Times New Roman" panose="02020603050405020304" pitchFamily="18" charset="0"/>
                <a:cs typeface="Times New Roman" panose="02020603050405020304" pitchFamily="18" charset="0"/>
              </a:rPr>
              <a:t>forms </a:t>
            </a:r>
            <a:r>
              <a:rPr lang="en-US" dirty="0">
                <a:latin typeface="Times New Roman" panose="02020603050405020304" pitchFamily="18" charset="0"/>
                <a:cs typeface="Times New Roman" panose="02020603050405020304" pitchFamily="18" charset="0"/>
              </a:rPr>
              <a:t>and reports.</a:t>
            </a:r>
          </a:p>
          <a:p>
            <a:r>
              <a:rPr lang="en-US" dirty="0">
                <a:latin typeface="Times New Roman" panose="02020603050405020304" pitchFamily="18" charset="0"/>
                <a:cs typeface="Times New Roman" panose="02020603050405020304" pitchFamily="18" charset="0"/>
              </a:rPr>
              <a:t>DLA is </a:t>
            </a:r>
            <a:r>
              <a:rPr lang="en-US" dirty="0" smtClean="0">
                <a:latin typeface="Times New Roman" panose="02020603050405020304" pitchFamily="18" charset="0"/>
                <a:cs typeface="Times New Roman" panose="02020603050405020304" pitchFamily="18" charset="0"/>
              </a:rPr>
              <a:t>adapting a commercially </a:t>
            </a:r>
            <a:r>
              <a:rPr lang="en-US" dirty="0">
                <a:latin typeface="Times New Roman" panose="02020603050405020304" pitchFamily="18" charset="0"/>
                <a:cs typeface="Times New Roman" panose="02020603050405020304" pitchFamily="18" charset="0"/>
              </a:rPr>
              <a:t>available </a:t>
            </a:r>
            <a:r>
              <a:rPr lang="en-US" dirty="0" smtClean="0">
                <a:latin typeface="Times New Roman" panose="02020603050405020304" pitchFamily="18" charset="0"/>
                <a:cs typeface="Times New Roman" panose="02020603050405020304" pitchFamily="18" charset="0"/>
              </a:rPr>
              <a:t>technology for our needs,   </a:t>
            </a:r>
            <a:r>
              <a:rPr lang="en-US" dirty="0">
                <a:latin typeface="Times New Roman" panose="02020603050405020304" pitchFamily="18" charset="0"/>
                <a:cs typeface="Times New Roman" panose="02020603050405020304" pitchFamily="18" charset="0"/>
              </a:rPr>
              <a:t>transitioning from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manual review process to an electronic, data </a:t>
            </a:r>
            <a:r>
              <a:rPr lang="en-US" dirty="0" smtClean="0">
                <a:latin typeface="Times New Roman" panose="02020603050405020304" pitchFamily="18" charset="0"/>
                <a:cs typeface="Times New Roman" panose="02020603050405020304" pitchFamily="18" charset="0"/>
              </a:rPr>
              <a:t>driven process.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effort will enable DLA Troop Support to:</a:t>
            </a:r>
          </a:p>
          <a:p>
            <a:pPr lvl="1"/>
            <a:r>
              <a:rPr lang="en-US" i="1" dirty="0">
                <a:latin typeface="Times New Roman" panose="02020603050405020304" pitchFamily="18" charset="0"/>
                <a:cs typeface="Times New Roman" panose="02020603050405020304" pitchFamily="18" charset="0"/>
              </a:rPr>
              <a:t>strengthen its partnership and communication </a:t>
            </a:r>
            <a:r>
              <a:rPr lang="en-US" dirty="0">
                <a:latin typeface="Times New Roman" panose="02020603050405020304" pitchFamily="18" charset="0"/>
                <a:cs typeface="Times New Roman" panose="02020603050405020304" pitchFamily="18" charset="0"/>
              </a:rPr>
              <a:t>with the </a:t>
            </a:r>
            <a:r>
              <a:rPr lang="en-US" dirty="0" smtClean="0">
                <a:latin typeface="Times New Roman" panose="02020603050405020304" pitchFamily="18" charset="0"/>
                <a:cs typeface="Times New Roman" panose="02020603050405020304" pitchFamily="18" charset="0"/>
              </a:rPr>
              <a:t>Clothing &amp; Textile </a:t>
            </a:r>
            <a:r>
              <a:rPr lang="en-US" dirty="0">
                <a:latin typeface="Times New Roman" panose="02020603050405020304" pitchFamily="18" charset="0"/>
                <a:cs typeface="Times New Roman" panose="02020603050405020304" pitchFamily="18" charset="0"/>
              </a:rPr>
              <a:t>industrial base, and </a:t>
            </a:r>
          </a:p>
          <a:p>
            <a:pPr lvl="1"/>
            <a:r>
              <a:rPr lang="en-US" i="1" dirty="0" smtClean="0">
                <a:latin typeface="Times New Roman" panose="02020603050405020304" pitchFamily="18" charset="0"/>
                <a:cs typeface="Times New Roman" panose="02020603050405020304" pitchFamily="18" charset="0"/>
              </a:rPr>
              <a:t>increase </a:t>
            </a:r>
            <a:r>
              <a:rPr lang="en-US" i="1" dirty="0">
                <a:latin typeface="Times New Roman" panose="02020603050405020304" pitchFamily="18" charset="0"/>
                <a:cs typeface="Times New Roman" panose="02020603050405020304" pitchFamily="18" charset="0"/>
              </a:rPr>
              <a:t>the </a:t>
            </a:r>
            <a:r>
              <a:rPr lang="en-US" i="1" dirty="0" smtClean="0">
                <a:latin typeface="Times New Roman" panose="02020603050405020304" pitchFamily="18" charset="0"/>
                <a:cs typeface="Times New Roman" panose="02020603050405020304" pitchFamily="18" charset="0"/>
              </a:rPr>
              <a:t>visibility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material and end item quality requirements. </a:t>
            </a:r>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5" name="TextBox 4"/>
          <p:cNvSpPr txBox="1"/>
          <p:nvPr/>
        </p:nvSpPr>
        <p:spPr>
          <a:xfrm>
            <a:off x="1041622" y="5367131"/>
            <a:ext cx="7537836" cy="923330"/>
          </a:xfrm>
          <a:prstGeom prst="rect">
            <a:avLst/>
          </a:prstGeom>
          <a:solidFill>
            <a:schemeClr val="tx2"/>
          </a:solid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As a result, DLA Troop Support and its industrial base will increase its capability to deliver the highest quality clothing and individual equipment items to the warfighter.</a:t>
            </a:r>
          </a:p>
        </p:txBody>
      </p:sp>
    </p:spTree>
    <p:extLst>
      <p:ext uri="{BB962C8B-B14F-4D97-AF65-F5344CB8AC3E}">
        <p14:creationId xmlns:p14="http://schemas.microsoft.com/office/powerpoint/2010/main" val="3397565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3365" y="4787900"/>
            <a:ext cx="4151140" cy="1323439"/>
          </a:xfrm>
          <a:prstGeom prst="rect">
            <a:avLst/>
          </a:prstGeom>
          <a:solidFill>
            <a:schemeClr val="accent1">
              <a:lumMod val="40000"/>
              <a:lumOff val="60000"/>
            </a:schemeClr>
          </a:solidFill>
          <a:ln w="19050">
            <a:solidFill>
              <a:schemeClr val="accent1">
                <a:lumMod val="75000"/>
              </a:schemeClr>
            </a:solidFill>
          </a:ln>
          <a:effectLst/>
        </p:spPr>
        <p:txBody>
          <a:bodyPr wrap="square" rtlCol="0">
            <a:spAutoFit/>
          </a:bodyPr>
          <a:lstStyle>
            <a:defPPr>
              <a:defRPr lang="en-US"/>
            </a:defPPr>
            <a:lvl1pPr>
              <a:defRPr sz="1600" b="1"/>
            </a:lvl1pPr>
          </a:lstStyle>
          <a:p>
            <a:r>
              <a:rPr lang="en-US" dirty="0">
                <a:latin typeface="Times New Roman" panose="02020603050405020304" pitchFamily="18" charset="0"/>
                <a:cs typeface="Times New Roman" panose="02020603050405020304" pitchFamily="18" charset="0"/>
              </a:rPr>
              <a:t>Purpose:</a:t>
            </a:r>
          </a:p>
          <a:p>
            <a:pPr marL="285750" indent="-2857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Reengineer and automate manufacturers’ source production lot test reporting</a:t>
            </a:r>
          </a:p>
          <a:p>
            <a:pPr marL="285750" indent="-2857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Streamline DLA PTC review and analysis of test results</a:t>
            </a:r>
          </a:p>
        </p:txBody>
      </p:sp>
      <p:sp>
        <p:nvSpPr>
          <p:cNvPr id="25" name="TextBox 24"/>
          <p:cNvSpPr txBox="1"/>
          <p:nvPr/>
        </p:nvSpPr>
        <p:spPr>
          <a:xfrm>
            <a:off x="4557810" y="3054966"/>
            <a:ext cx="4495799" cy="2739211"/>
          </a:xfrm>
          <a:prstGeom prst="rect">
            <a:avLst/>
          </a:prstGeom>
          <a:solidFill>
            <a:schemeClr val="accent1">
              <a:lumMod val="40000"/>
              <a:lumOff val="60000"/>
            </a:schemeClr>
          </a:solidFill>
          <a:ln w="19050">
            <a:solidFill>
              <a:schemeClr val="accent1">
                <a:lumMod val="75000"/>
              </a:schemeClr>
            </a:solidFill>
          </a:ln>
          <a:effectLst/>
        </p:spPr>
        <p:txBody>
          <a:bodyPr wrap="square" rtlCol="0">
            <a:spAutoFit/>
          </a:bodyPr>
          <a:lstStyle>
            <a:defPPr>
              <a:defRPr lang="en-US"/>
            </a:defPPr>
            <a:lvl1pPr>
              <a:defRPr sz="1600" b="1"/>
            </a:lvl1pPr>
          </a:lstStyle>
          <a:p>
            <a:r>
              <a:rPr lang="en-US" dirty="0">
                <a:latin typeface="Times New Roman" panose="02020603050405020304" pitchFamily="18" charset="0"/>
                <a:cs typeface="Times New Roman" panose="02020603050405020304" pitchFamily="18" charset="0"/>
              </a:rPr>
              <a:t>Benefits: </a:t>
            </a:r>
            <a:endParaRPr lang="en-US" b="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b="0" dirty="0">
                <a:latin typeface="Times New Roman" panose="02020603050405020304" pitchFamily="18" charset="0"/>
                <a:cs typeface="Times New Roman" panose="02020603050405020304" pitchFamily="18" charset="0"/>
              </a:rPr>
              <a:t>Automated identification of non-conforming material </a:t>
            </a:r>
          </a:p>
          <a:p>
            <a:pPr marL="285750" indent="-285750">
              <a:buFont typeface="Arial" panose="020B0604020202020204" pitchFamily="34" charset="0"/>
              <a:buChar char="•"/>
            </a:pPr>
            <a:r>
              <a:rPr lang="en-US" sz="1400" b="0" dirty="0">
                <a:latin typeface="Times New Roman" panose="02020603050405020304" pitchFamily="18" charset="0"/>
                <a:cs typeface="Times New Roman" panose="02020603050405020304" pitchFamily="18" charset="0"/>
              </a:rPr>
              <a:t>Standardized process and formats for test result </a:t>
            </a:r>
            <a:r>
              <a:rPr lang="en-US" sz="1400" b="0" dirty="0" smtClean="0">
                <a:latin typeface="Times New Roman" panose="02020603050405020304" pitchFamily="18" charset="0"/>
                <a:cs typeface="Times New Roman" panose="02020603050405020304" pitchFamily="18" charset="0"/>
              </a:rPr>
              <a:t>submittal</a:t>
            </a:r>
            <a:endParaRPr lang="en-US" sz="1400" b="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b="0" dirty="0">
                <a:latin typeface="Times New Roman" panose="02020603050405020304" pitchFamily="18" charset="0"/>
                <a:cs typeface="Times New Roman" panose="02020603050405020304" pitchFamily="18" charset="0"/>
              </a:rPr>
              <a:t>Higher quality C&amp;T products for the warfighter</a:t>
            </a:r>
            <a:endParaRPr lang="en-US" sz="1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Technical Approach:</a:t>
            </a:r>
          </a:p>
          <a:p>
            <a:pPr marL="285750" indent="-285750">
              <a:buFont typeface="Arial" panose="020B0604020202020204" pitchFamily="34" charset="0"/>
              <a:buChar char="•"/>
            </a:pPr>
            <a:r>
              <a:rPr lang="en-US" sz="1400" b="0" dirty="0">
                <a:latin typeface="Times New Roman" panose="02020603050405020304" pitchFamily="18" charset="0"/>
                <a:cs typeface="Times New Roman" panose="02020603050405020304" pitchFamily="18" charset="0"/>
              </a:rPr>
              <a:t>Reengineer processes, develop protocols</a:t>
            </a:r>
          </a:p>
          <a:p>
            <a:pPr marL="285750" indent="-285750">
              <a:buFont typeface="Arial" panose="020B0604020202020204" pitchFamily="34" charset="0"/>
              <a:buChar char="•"/>
            </a:pPr>
            <a:r>
              <a:rPr lang="en-US" sz="1400" b="0" dirty="0">
                <a:latin typeface="Times New Roman" panose="02020603050405020304" pitchFamily="18" charset="0"/>
                <a:cs typeface="Times New Roman" panose="02020603050405020304" pitchFamily="18" charset="0"/>
              </a:rPr>
              <a:t>Leverage/validate adopted commercial procedures for proper communication and management of product test data</a:t>
            </a:r>
          </a:p>
          <a:p>
            <a:pPr marL="285750" indent="-285750">
              <a:buFont typeface="Arial" panose="020B0604020202020204" pitchFamily="34" charset="0"/>
              <a:buChar char="•"/>
            </a:pPr>
            <a:r>
              <a:rPr lang="en-US" sz="1400" b="0" dirty="0">
                <a:latin typeface="Times New Roman" panose="02020603050405020304" pitchFamily="18" charset="0"/>
                <a:cs typeface="Times New Roman" panose="02020603050405020304" pitchFamily="18" charset="0"/>
              </a:rPr>
              <a:t>Identify, tailor and validate COTS software for PTC application</a:t>
            </a:r>
          </a:p>
        </p:txBody>
      </p:sp>
      <p:sp>
        <p:nvSpPr>
          <p:cNvPr id="26" name="TextBox 25"/>
          <p:cNvSpPr txBox="1"/>
          <p:nvPr/>
        </p:nvSpPr>
        <p:spPr>
          <a:xfrm>
            <a:off x="4969790" y="1400380"/>
            <a:ext cx="3933157" cy="1077218"/>
          </a:xfrm>
          <a:prstGeom prst="rect">
            <a:avLst/>
          </a:prstGeom>
          <a:solidFill>
            <a:schemeClr val="accent1">
              <a:lumMod val="40000"/>
              <a:lumOff val="60000"/>
            </a:schemeClr>
          </a:solidFill>
          <a:ln w="19050">
            <a:solidFill>
              <a:schemeClr val="accent1">
                <a:lumMod val="75000"/>
              </a:schemeClr>
            </a:solidFill>
          </a:ln>
          <a:effectLst/>
        </p:spPr>
        <p:txBody>
          <a:bodyPr wrap="square" rtlCol="0">
            <a:spAutoFit/>
          </a:bodyPr>
          <a:lstStyle>
            <a:defPPr>
              <a:defRPr lang="en-US"/>
            </a:defPPr>
            <a:lvl1pPr>
              <a:defRPr sz="1600" b="1"/>
            </a:lvl1pPr>
          </a:lstStyle>
          <a:p>
            <a:r>
              <a:rPr lang="en-US" dirty="0">
                <a:latin typeface="Times New Roman" panose="02020603050405020304" pitchFamily="18" charset="0"/>
                <a:cs typeface="Times New Roman" panose="02020603050405020304" pitchFamily="18" charset="0"/>
              </a:rPr>
              <a:t>Collaborative Partners: </a:t>
            </a:r>
            <a:r>
              <a:rPr lang="en-US" b="0" dirty="0">
                <a:latin typeface="Times New Roman" panose="02020603050405020304" pitchFamily="18" charset="0"/>
                <a:cs typeface="Times New Roman" panose="02020603050405020304" pitchFamily="18" charset="0"/>
              </a:rPr>
              <a:t>LMI, Texbase, </a:t>
            </a:r>
            <a:r>
              <a:rPr lang="en-US" b="0" dirty="0" smtClean="0">
                <a:latin typeface="Times New Roman" panose="02020603050405020304" pitchFamily="18" charset="0"/>
                <a:cs typeface="Times New Roman" panose="02020603050405020304" pitchFamily="18" charset="0"/>
              </a:rPr>
              <a:t>Natific, Major </a:t>
            </a:r>
            <a:r>
              <a:rPr lang="en-US" b="0" dirty="0">
                <a:latin typeface="Times New Roman" panose="02020603050405020304" pitchFamily="18" charset="0"/>
                <a:cs typeface="Times New Roman" panose="02020603050405020304" pitchFamily="18" charset="0"/>
              </a:rPr>
              <a:t>Fabric Suppliers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DLA Sponsor: </a:t>
            </a:r>
            <a:r>
              <a:rPr lang="en-US" b="0" dirty="0">
                <a:latin typeface="Times New Roman" panose="02020603050405020304" pitchFamily="18" charset="0"/>
                <a:cs typeface="Times New Roman" panose="02020603050405020304" pitchFamily="18" charset="0"/>
              </a:rPr>
              <a:t>DLA MUST Program and DLA Product </a:t>
            </a:r>
            <a:r>
              <a:rPr lang="en-US" b="0" dirty="0" smtClean="0">
                <a:latin typeface="Times New Roman" panose="02020603050405020304" pitchFamily="18" charset="0"/>
                <a:cs typeface="Times New Roman" panose="02020603050405020304" pitchFamily="18" charset="0"/>
              </a:rPr>
              <a:t>Test </a:t>
            </a:r>
            <a:r>
              <a:rPr lang="en-US" b="0" dirty="0">
                <a:latin typeface="Times New Roman" panose="02020603050405020304" pitchFamily="18" charset="0"/>
                <a:cs typeface="Times New Roman" panose="02020603050405020304" pitchFamily="18" charset="0"/>
              </a:rPr>
              <a:t>Center - Analytical</a:t>
            </a:r>
          </a:p>
        </p:txBody>
      </p:sp>
      <p:sp>
        <p:nvSpPr>
          <p:cNvPr id="29" name="Rectangle 2"/>
          <p:cNvSpPr txBox="1">
            <a:spLocks noChangeArrowheads="1"/>
          </p:cNvSpPr>
          <p:nvPr/>
        </p:nvSpPr>
        <p:spPr>
          <a:xfrm>
            <a:off x="1636886" y="-6652"/>
            <a:ext cx="7010400" cy="914400"/>
          </a:xfrm>
          <a:prstGeom prst="rect">
            <a:avLst/>
          </a:prstGeom>
        </p:spPr>
        <p:txBody>
          <a:bodyPr anchor="ctr"/>
          <a:lstStyle/>
          <a:p>
            <a:pPr algn="ctr">
              <a:defRPr/>
            </a:pPr>
            <a:r>
              <a:rPr lang="en-US" sz="3200" b="1" dirty="0">
                <a:latin typeface="Times New Roman" panose="02020603050405020304" pitchFamily="18" charset="0"/>
                <a:cs typeface="Times New Roman" panose="02020603050405020304" pitchFamily="18" charset="0"/>
              </a:rPr>
              <a:t>Product Test Center — Analytical </a:t>
            </a:r>
          </a:p>
        </p:txBody>
      </p:sp>
      <p:grpSp>
        <p:nvGrpSpPr>
          <p:cNvPr id="8" name="Group 7">
            <a:extLst>
              <a:ext uri="{FF2B5EF4-FFF2-40B4-BE49-F238E27FC236}">
                <a16:creationId xmlns:a16="http://schemas.microsoft.com/office/drawing/2014/main" id="{75F5FED8-23C9-4E00-B83B-8530E87F1865}"/>
              </a:ext>
            </a:extLst>
          </p:cNvPr>
          <p:cNvGrpSpPr/>
          <p:nvPr/>
        </p:nvGrpSpPr>
        <p:grpSpPr>
          <a:xfrm>
            <a:off x="248072" y="2240174"/>
            <a:ext cx="1219200" cy="815596"/>
            <a:chOff x="2051502" y="1828800"/>
            <a:chExt cx="2411458" cy="1587305"/>
          </a:xfrm>
        </p:grpSpPr>
        <p:sp>
          <p:nvSpPr>
            <p:cNvPr id="6" name="Rectangle 5">
              <a:extLst>
                <a:ext uri="{FF2B5EF4-FFF2-40B4-BE49-F238E27FC236}">
                  <a16:creationId xmlns:a16="http://schemas.microsoft.com/office/drawing/2014/main" id="{FDB3E3FA-924D-4892-B5A3-FEC57E966E0F}"/>
                </a:ext>
              </a:extLst>
            </p:cNvPr>
            <p:cNvSpPr/>
            <p:nvPr/>
          </p:nvSpPr>
          <p:spPr>
            <a:xfrm>
              <a:off x="2051502" y="1828800"/>
              <a:ext cx="2411458" cy="15873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6F63E9D-5167-41E1-B491-8C397D60EF8E}"/>
                </a:ext>
              </a:extLst>
            </p:cNvPr>
            <p:cNvGrpSpPr/>
            <p:nvPr/>
          </p:nvGrpSpPr>
          <p:grpSpPr>
            <a:xfrm>
              <a:off x="2207731" y="1991383"/>
              <a:ext cx="2099000" cy="1262138"/>
              <a:chOff x="2293658" y="2153967"/>
              <a:chExt cx="2099000" cy="1262138"/>
            </a:xfrm>
            <a:solidFill>
              <a:schemeClr val="accent1">
                <a:lumMod val="40000"/>
                <a:lumOff val="60000"/>
              </a:schemeClr>
            </a:solidFill>
          </p:grpSpPr>
          <p:pic>
            <p:nvPicPr>
              <p:cNvPr id="10" name="Picture 9">
                <a:extLst>
                  <a:ext uri="{FF2B5EF4-FFF2-40B4-BE49-F238E27FC236}">
                    <a16:creationId xmlns:a16="http://schemas.microsoft.com/office/drawing/2014/main" id="{884BBF88-53BD-4EF6-8CA1-AAE989CB0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1312" y="2182916"/>
                <a:ext cx="1061346" cy="958903"/>
              </a:xfrm>
              <a:prstGeom prst="rect">
                <a:avLst/>
              </a:prstGeom>
              <a:grpFill/>
            </p:spPr>
          </p:pic>
          <p:pic>
            <p:nvPicPr>
              <p:cNvPr id="11" name="Picture 10">
                <a:extLst>
                  <a:ext uri="{FF2B5EF4-FFF2-40B4-BE49-F238E27FC236}">
                    <a16:creationId xmlns:a16="http://schemas.microsoft.com/office/drawing/2014/main" id="{1C84FBB5-BDF5-4114-9888-624264514D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7156" y="3219639"/>
                <a:ext cx="1391562" cy="196466"/>
              </a:xfrm>
              <a:prstGeom prst="rect">
                <a:avLst/>
              </a:prstGeom>
              <a:grpFill/>
            </p:spPr>
          </p:pic>
          <p:pic>
            <p:nvPicPr>
              <p:cNvPr id="12" name="Picture 11">
                <a:extLst>
                  <a:ext uri="{FF2B5EF4-FFF2-40B4-BE49-F238E27FC236}">
                    <a16:creationId xmlns:a16="http://schemas.microsoft.com/office/drawing/2014/main" id="{5AC636E6-2BB2-458B-AD35-F85B04806A50}"/>
                  </a:ext>
                </a:extLst>
              </p:cNvPr>
              <p:cNvPicPr/>
              <p:nvPr/>
            </p:nvPicPr>
            <p:blipFill rotWithShape="1">
              <a:blip r:embed="rId5"/>
              <a:srcRect r="2015" b="1563"/>
              <a:stretch/>
            </p:blipFill>
            <p:spPr>
              <a:xfrm>
                <a:off x="2293658" y="2153967"/>
                <a:ext cx="1073622" cy="1016803"/>
              </a:xfrm>
              <a:prstGeom prst="rect">
                <a:avLst/>
              </a:prstGeom>
              <a:grpFill/>
            </p:spPr>
          </p:pic>
        </p:grpSp>
      </p:grpSp>
      <p:sp>
        <p:nvSpPr>
          <p:cNvPr id="15" name="Rounded Rectangle 14"/>
          <p:cNvSpPr/>
          <p:nvPr/>
        </p:nvSpPr>
        <p:spPr>
          <a:xfrm>
            <a:off x="1203475" y="1331871"/>
            <a:ext cx="2057400" cy="398161"/>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 15K Test Reports /year</a:t>
            </a:r>
          </a:p>
        </p:txBody>
      </p:sp>
      <p:sp>
        <p:nvSpPr>
          <p:cNvPr id="2" name="TextBox 1"/>
          <p:cNvSpPr txBox="1"/>
          <p:nvPr/>
        </p:nvSpPr>
        <p:spPr>
          <a:xfrm>
            <a:off x="372640" y="1896024"/>
            <a:ext cx="1094632" cy="329275"/>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400">
                <a:latin typeface="Times New Roman" panose="02020603050405020304" pitchFamily="18" charset="0"/>
                <a:cs typeface="Times New Roman" panose="02020603050405020304"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dirty="0">
                <a:solidFill>
                  <a:schemeClr val="tx1"/>
                </a:solidFill>
              </a:rPr>
              <a:t>~10K Shade</a:t>
            </a:r>
          </a:p>
        </p:txBody>
      </p:sp>
      <p:sp>
        <p:nvSpPr>
          <p:cNvPr id="18" name="TextBox 17"/>
          <p:cNvSpPr txBox="1"/>
          <p:nvPr/>
        </p:nvSpPr>
        <p:spPr>
          <a:xfrm>
            <a:off x="2755900" y="1879215"/>
            <a:ext cx="2002799" cy="492631"/>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400">
                <a:solidFill>
                  <a:schemeClr val="lt1"/>
                </a:solidFill>
                <a:latin typeface="Times New Roman" panose="02020603050405020304" pitchFamily="18" charset="0"/>
                <a:cs typeface="Times New Roman" panose="02020603050405020304"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n-US" dirty="0">
                <a:solidFill>
                  <a:schemeClr val="tx1"/>
                </a:solidFill>
              </a:rPr>
              <a:t>~5K Source/Correlation/ Verification Testing</a:t>
            </a:r>
          </a:p>
        </p:txBody>
      </p:sp>
      <p:cxnSp>
        <p:nvCxnSpPr>
          <p:cNvPr id="7" name="Elbow Connector 6"/>
          <p:cNvCxnSpPr>
            <a:stCxn id="15" idx="2"/>
            <a:endCxn id="18" idx="0"/>
          </p:cNvCxnSpPr>
          <p:nvPr/>
        </p:nvCxnSpPr>
        <p:spPr>
          <a:xfrm rot="16200000" flipH="1">
            <a:off x="2920146" y="1042060"/>
            <a:ext cx="149183" cy="1525125"/>
          </a:xfrm>
          <a:prstGeom prst="bentConnector3">
            <a:avLst>
              <a:gd name="adj1"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5" idx="2"/>
            <a:endCxn id="2" idx="0"/>
          </p:cNvCxnSpPr>
          <p:nvPr/>
        </p:nvCxnSpPr>
        <p:spPr>
          <a:xfrm rot="5400000">
            <a:off x="1493070" y="1156919"/>
            <a:ext cx="165992" cy="1312219"/>
          </a:xfrm>
          <a:prstGeom prst="bentConnector3">
            <a:avLst>
              <a:gd name="adj1"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149083" y="2603207"/>
            <a:ext cx="1216431" cy="307580"/>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400">
                <a:solidFill>
                  <a:schemeClr val="lt1"/>
                </a:solidFill>
                <a:latin typeface="Times New Roman" panose="02020603050405020304" pitchFamily="18" charset="0"/>
                <a:cs typeface="Times New Roman" panose="02020603050405020304"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n-US" dirty="0">
                <a:solidFill>
                  <a:schemeClr val="tx1"/>
                </a:solidFill>
              </a:rPr>
              <a:t>&lt; 1K Other</a:t>
            </a:r>
          </a:p>
        </p:txBody>
      </p:sp>
      <p:sp>
        <p:nvSpPr>
          <p:cNvPr id="28" name="TextBox 27"/>
          <p:cNvSpPr txBox="1"/>
          <p:nvPr/>
        </p:nvSpPr>
        <p:spPr>
          <a:xfrm>
            <a:off x="1684943" y="2647972"/>
            <a:ext cx="1216152" cy="307777"/>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400">
                <a:solidFill>
                  <a:schemeClr val="lt1"/>
                </a:solidFill>
                <a:latin typeface="Times New Roman" panose="02020603050405020304" pitchFamily="18" charset="0"/>
                <a:cs typeface="Times New Roman" panose="02020603050405020304"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n-US" dirty="0">
                <a:solidFill>
                  <a:schemeClr val="tx1"/>
                </a:solidFill>
              </a:rPr>
              <a:t>&gt;4K Fabric</a:t>
            </a:r>
          </a:p>
        </p:txBody>
      </p:sp>
      <p:cxnSp>
        <p:nvCxnSpPr>
          <p:cNvPr id="34" name="Elbow Connector 33"/>
          <p:cNvCxnSpPr>
            <a:stCxn id="18" idx="2"/>
            <a:endCxn id="28" idx="0"/>
          </p:cNvCxnSpPr>
          <p:nvPr/>
        </p:nvCxnSpPr>
        <p:spPr>
          <a:xfrm rot="5400000">
            <a:off x="2887097" y="1777769"/>
            <a:ext cx="276126" cy="1464281"/>
          </a:xfrm>
          <a:prstGeom prst="bentConnector3">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8" idx="2"/>
            <a:endCxn id="27" idx="0"/>
          </p:cNvCxnSpPr>
          <p:nvPr/>
        </p:nvCxnSpPr>
        <p:spPr>
          <a:xfrm rot="5400000">
            <a:off x="3641620" y="2487526"/>
            <a:ext cx="231361" cy="1"/>
          </a:xfrm>
          <a:prstGeom prst="bentConnector3">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6"/>
          <a:stretch>
            <a:fillRect/>
          </a:stretch>
        </p:blipFill>
        <p:spPr>
          <a:xfrm>
            <a:off x="1249785" y="3154184"/>
            <a:ext cx="2103120" cy="1261871"/>
          </a:xfrm>
          <a:prstGeom prst="rect">
            <a:avLst/>
          </a:prstGeom>
          <a:solidFill>
            <a:schemeClr val="accent1">
              <a:lumMod val="20000"/>
              <a:lumOff val="80000"/>
            </a:schemeClr>
          </a:solidFill>
        </p:spPr>
      </p:pic>
      <p:cxnSp>
        <p:nvCxnSpPr>
          <p:cNvPr id="39" name="Straight Connector 38"/>
          <p:cNvCxnSpPr>
            <a:stCxn id="28" idx="2"/>
            <a:endCxn id="37" idx="0"/>
          </p:cNvCxnSpPr>
          <p:nvPr/>
        </p:nvCxnSpPr>
        <p:spPr>
          <a:xfrm>
            <a:off x="2293019" y="2955749"/>
            <a:ext cx="8326" cy="198435"/>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20107141">
            <a:off x="157597" y="1301003"/>
            <a:ext cx="1239333" cy="449006"/>
          </a:xfrm>
          <a:prstGeom prst="rect">
            <a:avLst/>
          </a:prstGeom>
          <a:solidFill>
            <a:schemeClr val="accent5">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400">
                <a:latin typeface="Times New Roman" panose="02020603050405020304" pitchFamily="18" charset="0"/>
                <a:cs typeface="Times New Roman" panose="02020603050405020304"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n-US" dirty="0">
                <a:solidFill>
                  <a:schemeClr val="bg1"/>
                </a:solidFill>
              </a:rPr>
              <a:t>Recent Annual Statistics</a:t>
            </a:r>
          </a:p>
        </p:txBody>
      </p:sp>
    </p:spTree>
    <p:extLst>
      <p:ext uri="{BB962C8B-B14F-4D97-AF65-F5344CB8AC3E}">
        <p14:creationId xmlns:p14="http://schemas.microsoft.com/office/powerpoint/2010/main" val="304569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A28105-DB54-4008-9890-330AA1779F2E}" type="slidenum">
              <a:rPr lang="en-US" smtClean="0"/>
              <a:t>37</a:t>
            </a:fld>
            <a:endParaRPr lang="en-US"/>
          </a:p>
        </p:txBody>
      </p:sp>
      <p:sp>
        <p:nvSpPr>
          <p:cNvPr id="5" name="Title 4"/>
          <p:cNvSpPr>
            <a:spLocks noGrp="1"/>
          </p:cNvSpPr>
          <p:nvPr>
            <p:ph type="title"/>
          </p:nvPr>
        </p:nvSpPr>
        <p:spPr/>
        <p:txBody>
          <a:bodyPr>
            <a:normAutofit/>
          </a:bodyPr>
          <a:lstStyle/>
          <a:p>
            <a:r>
              <a:rPr lang="en-US" dirty="0">
                <a:effectLst/>
                <a:latin typeface="Times New Roman" panose="02020603050405020304" pitchFamily="18" charset="0"/>
                <a:cs typeface="Times New Roman" panose="02020603050405020304" pitchFamily="18" charset="0"/>
              </a:rPr>
              <a:t>Description of Automated Solution </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3"/>
          </p:nvPr>
        </p:nvSpPr>
        <p:spPr>
          <a:xfrm>
            <a:off x="479079" y="1200728"/>
            <a:ext cx="8338242" cy="4991842"/>
          </a:xfrm>
        </p:spPr>
        <p:txBody>
          <a:bodyPr>
            <a:normAutofit/>
          </a:bodyPr>
          <a:lstStyle/>
          <a:p>
            <a:r>
              <a:rPr lang="en-US" dirty="0">
                <a:latin typeface="Times New Roman" panose="02020603050405020304" pitchFamily="18" charset="0"/>
                <a:cs typeface="Times New Roman" panose="02020603050405020304" pitchFamily="18" charset="0"/>
              </a:rPr>
              <a:t>The Product Test Center has embarked on a modernization program to streamline processes and update its systems to maintain the quality control of materials used to </a:t>
            </a:r>
            <a:r>
              <a:rPr lang="en-US" dirty="0" smtClean="0">
                <a:latin typeface="Times New Roman" panose="02020603050405020304" pitchFamily="18" charset="0"/>
                <a:cs typeface="Times New Roman" panose="02020603050405020304" pitchFamily="18" charset="0"/>
              </a:rPr>
              <a:t>construct </a:t>
            </a:r>
            <a:r>
              <a:rPr lang="en-US" dirty="0">
                <a:latin typeface="Times New Roman" panose="02020603050405020304" pitchFamily="18" charset="0"/>
                <a:cs typeface="Times New Roman" panose="02020603050405020304" pitchFamily="18" charset="0"/>
              </a:rPr>
              <a:t>clothing and equipment for today’s warfighter.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MUST Source Sampling Tool is a commercially available textile testing and supplier collaboration system that has been modified to meet the specific workflow requirements of the DLA supply chain.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MUST Source Sampling Tool merges Prime Contractors, Material Suppliers and Independent Testing Labs into one standardized system.</a:t>
            </a:r>
          </a:p>
          <a:p>
            <a:pPr>
              <a:lnSpc>
                <a:spcPct val="100000"/>
              </a:lnSpc>
            </a:pPr>
            <a:endParaRPr lang="en-US" dirty="0"/>
          </a:p>
        </p:txBody>
      </p:sp>
    </p:spTree>
    <p:extLst>
      <p:ext uri="{BB962C8B-B14F-4D97-AF65-F5344CB8AC3E}">
        <p14:creationId xmlns:p14="http://schemas.microsoft.com/office/powerpoint/2010/main" val="1704370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A28105-DB54-4008-9890-330AA1779F2E}" type="slidenum">
              <a:rPr lang="en-US" smtClean="0"/>
              <a:t>38</a:t>
            </a:fld>
            <a:endParaRPr lang="en-US"/>
          </a:p>
        </p:txBody>
      </p:sp>
      <p:sp>
        <p:nvSpPr>
          <p:cNvPr id="5" name="Title 4"/>
          <p:cNvSpPr>
            <a:spLocks noGrp="1"/>
          </p:cNvSpPr>
          <p:nvPr>
            <p:ph type="title"/>
          </p:nvPr>
        </p:nvSpPr>
        <p:spPr/>
        <p:txBody>
          <a:bodyPr/>
          <a:lstStyle/>
          <a:p>
            <a:r>
              <a:rPr lang="en-US" dirty="0">
                <a:effectLst/>
              </a:rPr>
              <a:t>Intro to Source Sampling Tool</a:t>
            </a:r>
            <a:endParaRPr lang="en-US" dirty="0"/>
          </a:p>
        </p:txBody>
      </p:sp>
      <p:sp>
        <p:nvSpPr>
          <p:cNvPr id="6" name="Content Placeholder 5"/>
          <p:cNvSpPr>
            <a:spLocks noGrp="1"/>
          </p:cNvSpPr>
          <p:nvPr>
            <p:ph sz="quarter" idx="13"/>
          </p:nvPr>
        </p:nvSpPr>
        <p:spPr/>
        <p:txBody>
          <a:bodyPr>
            <a:normAutofit fontScale="92500" lnSpcReduction="10000"/>
          </a:bodyPr>
          <a:lstStyle/>
          <a:p>
            <a:r>
              <a:rPr lang="en-US" dirty="0"/>
              <a:t>Easy to use browser-based system (no software to install)</a:t>
            </a:r>
          </a:p>
          <a:p>
            <a:r>
              <a:rPr lang="en-US" dirty="0"/>
              <a:t>Benefits include:</a:t>
            </a:r>
          </a:p>
          <a:p>
            <a:pPr lvl="1"/>
            <a:r>
              <a:rPr lang="en-US" dirty="0"/>
              <a:t>Standardized workflow</a:t>
            </a:r>
          </a:p>
          <a:p>
            <a:pPr lvl="1"/>
            <a:r>
              <a:rPr lang="en-US" dirty="0"/>
              <a:t>Standardized testing procedures</a:t>
            </a:r>
          </a:p>
          <a:p>
            <a:pPr lvl="1"/>
            <a:r>
              <a:rPr lang="en-US" dirty="0"/>
              <a:t>Digitizing data </a:t>
            </a:r>
          </a:p>
          <a:p>
            <a:pPr lvl="1"/>
            <a:r>
              <a:rPr lang="en-US" dirty="0"/>
              <a:t>Automated </a:t>
            </a:r>
            <a:r>
              <a:rPr lang="en-US" dirty="0" smtClean="0"/>
              <a:t>notification </a:t>
            </a:r>
            <a:r>
              <a:rPr lang="en-US" dirty="0"/>
              <a:t>and PTC </a:t>
            </a:r>
            <a:r>
              <a:rPr lang="en-US" dirty="0" smtClean="0"/>
              <a:t>response </a:t>
            </a:r>
            <a:r>
              <a:rPr lang="en-US" dirty="0"/>
              <a:t>of </a:t>
            </a:r>
            <a:r>
              <a:rPr lang="en-US" dirty="0" smtClean="0"/>
              <a:t>source </a:t>
            </a:r>
            <a:r>
              <a:rPr lang="en-US" dirty="0"/>
              <a:t>l</a:t>
            </a:r>
            <a:r>
              <a:rPr lang="en-US" dirty="0" smtClean="0"/>
              <a:t>ot </a:t>
            </a:r>
            <a:r>
              <a:rPr lang="en-US" dirty="0"/>
              <a:t>t</a:t>
            </a:r>
            <a:r>
              <a:rPr lang="en-US" dirty="0" smtClean="0"/>
              <a:t>esting date/enforcement </a:t>
            </a:r>
            <a:r>
              <a:rPr lang="en-US" dirty="0"/>
              <a:t>of 14 </a:t>
            </a:r>
            <a:r>
              <a:rPr lang="en-US" dirty="0" smtClean="0"/>
              <a:t>day </a:t>
            </a:r>
            <a:r>
              <a:rPr lang="en-US" dirty="0"/>
              <a:t>w</a:t>
            </a:r>
            <a:r>
              <a:rPr lang="en-US" dirty="0" smtClean="0"/>
              <a:t>aiting </a:t>
            </a:r>
            <a:r>
              <a:rPr lang="en-US" dirty="0"/>
              <a:t>p</a:t>
            </a:r>
            <a:r>
              <a:rPr lang="en-US" dirty="0" smtClean="0"/>
              <a:t>eriod</a:t>
            </a:r>
            <a:endParaRPr lang="en-US" dirty="0"/>
          </a:p>
          <a:p>
            <a:pPr lvl="1"/>
            <a:r>
              <a:rPr lang="en-US" dirty="0"/>
              <a:t>Visibility to </a:t>
            </a:r>
            <a:r>
              <a:rPr lang="en-US" dirty="0" smtClean="0"/>
              <a:t>current </a:t>
            </a:r>
            <a:r>
              <a:rPr lang="en-US" dirty="0"/>
              <a:t>t</a:t>
            </a:r>
            <a:r>
              <a:rPr lang="en-US" dirty="0" smtClean="0"/>
              <a:t>esting </a:t>
            </a:r>
            <a:r>
              <a:rPr lang="en-US" dirty="0"/>
              <a:t>r</a:t>
            </a:r>
            <a:r>
              <a:rPr lang="en-US" dirty="0" smtClean="0"/>
              <a:t>equirements</a:t>
            </a:r>
            <a:endParaRPr lang="en-US" dirty="0"/>
          </a:p>
          <a:p>
            <a:pPr lvl="1"/>
            <a:r>
              <a:rPr lang="en-US" dirty="0"/>
              <a:t>Automatic </a:t>
            </a:r>
            <a:r>
              <a:rPr lang="en-US" dirty="0" smtClean="0"/>
              <a:t>evaluation </a:t>
            </a:r>
            <a:r>
              <a:rPr lang="en-US" dirty="0"/>
              <a:t>of </a:t>
            </a:r>
            <a:r>
              <a:rPr lang="en-US" dirty="0" smtClean="0"/>
              <a:t>test </a:t>
            </a:r>
            <a:r>
              <a:rPr lang="en-US" dirty="0"/>
              <a:t>r</a:t>
            </a:r>
            <a:r>
              <a:rPr lang="en-US" dirty="0" smtClean="0"/>
              <a:t>esults </a:t>
            </a:r>
            <a:r>
              <a:rPr lang="en-US" dirty="0"/>
              <a:t>v</a:t>
            </a:r>
            <a:r>
              <a:rPr lang="en-US" dirty="0" smtClean="0"/>
              <a:t>ersus </a:t>
            </a:r>
            <a:r>
              <a:rPr lang="en-US" dirty="0"/>
              <a:t>t</a:t>
            </a:r>
            <a:r>
              <a:rPr lang="en-US" dirty="0" smtClean="0"/>
              <a:t>est </a:t>
            </a:r>
            <a:r>
              <a:rPr lang="en-US" dirty="0"/>
              <a:t>r</a:t>
            </a:r>
            <a:r>
              <a:rPr lang="en-US" dirty="0" smtClean="0"/>
              <a:t>equirements</a:t>
            </a:r>
            <a:endParaRPr lang="en-US" dirty="0"/>
          </a:p>
          <a:p>
            <a:pPr lvl="1"/>
            <a:r>
              <a:rPr lang="en-US" dirty="0"/>
              <a:t>Ability to re-use previously entered data</a:t>
            </a:r>
          </a:p>
          <a:p>
            <a:pPr lvl="1"/>
            <a:r>
              <a:rPr lang="en-US" dirty="0"/>
              <a:t>Automated </a:t>
            </a:r>
            <a:r>
              <a:rPr lang="en-US" dirty="0" smtClean="0"/>
              <a:t>creation </a:t>
            </a:r>
            <a:r>
              <a:rPr lang="en-US" dirty="0"/>
              <a:t>and </a:t>
            </a:r>
            <a:r>
              <a:rPr lang="en-US" dirty="0" smtClean="0"/>
              <a:t>archiving </a:t>
            </a:r>
            <a:r>
              <a:rPr lang="en-US" dirty="0"/>
              <a:t>of </a:t>
            </a:r>
            <a:r>
              <a:rPr lang="en-US" dirty="0" smtClean="0"/>
              <a:t>standard </a:t>
            </a:r>
            <a:r>
              <a:rPr lang="en-US" dirty="0"/>
              <a:t>DD1222</a:t>
            </a:r>
          </a:p>
          <a:p>
            <a:pPr lvl="1"/>
            <a:r>
              <a:rPr lang="en-US" dirty="0"/>
              <a:t>Automated </a:t>
            </a:r>
            <a:r>
              <a:rPr lang="en-US" dirty="0" smtClean="0"/>
              <a:t>event </a:t>
            </a:r>
            <a:r>
              <a:rPr lang="en-US" dirty="0"/>
              <a:t>n</a:t>
            </a:r>
            <a:r>
              <a:rPr lang="en-US" dirty="0" smtClean="0"/>
              <a:t>otifications </a:t>
            </a:r>
            <a:r>
              <a:rPr lang="en-US" dirty="0"/>
              <a:t>for all members of the supply chain</a:t>
            </a:r>
          </a:p>
          <a:p>
            <a:endParaRPr lang="en-US" dirty="0"/>
          </a:p>
        </p:txBody>
      </p:sp>
    </p:spTree>
    <p:extLst>
      <p:ext uri="{BB962C8B-B14F-4D97-AF65-F5344CB8AC3E}">
        <p14:creationId xmlns:p14="http://schemas.microsoft.com/office/powerpoint/2010/main" val="3031935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A28105-DB54-4008-9890-330AA1779F2E}" type="slidenum">
              <a:rPr lang="en-US" smtClean="0"/>
              <a:t>39</a:t>
            </a:fld>
            <a:endParaRPr lang="en-US"/>
          </a:p>
        </p:txBody>
      </p:sp>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Challenges to Overcome</a:t>
            </a:r>
          </a:p>
        </p:txBody>
      </p:sp>
      <p:sp>
        <p:nvSpPr>
          <p:cNvPr id="6" name="Content Placeholder 5"/>
          <p:cNvSpPr>
            <a:spLocks noGrp="1"/>
          </p:cNvSpPr>
          <p:nvPr>
            <p:ph sz="quarter" idx="13"/>
          </p:nvPr>
        </p:nvSpPr>
        <p:spPr>
          <a:xfrm>
            <a:off x="398352" y="1134939"/>
            <a:ext cx="8338242" cy="4807373"/>
          </a:xfrm>
        </p:spPr>
        <p:txBody>
          <a:bodyPr>
            <a:normAutofit lnSpcReduction="10000"/>
          </a:bodyPr>
          <a:lstStyle/>
          <a:p>
            <a:pPr>
              <a:lnSpc>
                <a:spcPct val="100000"/>
              </a:lnSpc>
            </a:pPr>
            <a:r>
              <a:rPr lang="en-US" dirty="0">
                <a:latin typeface="Times New Roman" panose="02020603050405020304" pitchFamily="18" charset="0"/>
                <a:cs typeface="Times New Roman" panose="02020603050405020304" pitchFamily="18" charset="0"/>
              </a:rPr>
              <a:t>Resistance to change</a:t>
            </a:r>
          </a:p>
          <a:p>
            <a:pPr lvl="1">
              <a:lnSpc>
                <a:spcPct val="100000"/>
              </a:lnSpc>
            </a:pPr>
            <a:r>
              <a:rPr lang="en-US" dirty="0">
                <a:latin typeface="Times New Roman" panose="02020603050405020304" pitchFamily="18" charset="0"/>
                <a:cs typeface="Times New Roman" panose="02020603050405020304" pitchFamily="18" charset="0"/>
              </a:rPr>
              <a:t>Current DLA process is inefficient and needs to change</a:t>
            </a:r>
          </a:p>
          <a:p>
            <a:pPr lvl="1">
              <a:lnSpc>
                <a:spcPct val="100000"/>
              </a:lnSpc>
            </a:pPr>
            <a:r>
              <a:rPr lang="en-US" dirty="0">
                <a:latin typeface="Times New Roman" panose="02020603050405020304" pitchFamily="18" charset="0"/>
                <a:cs typeface="Times New Roman" panose="02020603050405020304" pitchFamily="18" charset="0"/>
              </a:rPr>
              <a:t>Suppliers individually optimized</a:t>
            </a:r>
          </a:p>
          <a:p>
            <a:pPr>
              <a:lnSpc>
                <a:spcPct val="100000"/>
              </a:lnSpc>
            </a:pPr>
            <a:r>
              <a:rPr lang="en-US" dirty="0">
                <a:latin typeface="Times New Roman" panose="02020603050405020304" pitchFamily="18" charset="0"/>
                <a:cs typeface="Times New Roman" panose="02020603050405020304" pitchFamily="18" charset="0"/>
              </a:rPr>
              <a:t>Fear of the unknown</a:t>
            </a:r>
          </a:p>
          <a:p>
            <a:pPr lvl="1">
              <a:lnSpc>
                <a:spcPct val="100000"/>
              </a:lnSpc>
            </a:pPr>
            <a:r>
              <a:rPr lang="en-US" dirty="0">
                <a:latin typeface="Times New Roman" panose="02020603050405020304" pitchFamily="18" charset="0"/>
                <a:cs typeface="Times New Roman" panose="02020603050405020304" pitchFamily="18" charset="0"/>
              </a:rPr>
              <a:t>Education on the use of the tool</a:t>
            </a:r>
          </a:p>
          <a:p>
            <a:pPr>
              <a:lnSpc>
                <a:spcPct val="100000"/>
              </a:lnSpc>
            </a:pPr>
            <a:r>
              <a:rPr lang="en-US" dirty="0">
                <a:latin typeface="Times New Roman" panose="02020603050405020304" pitchFamily="18" charset="0"/>
                <a:cs typeface="Times New Roman" panose="02020603050405020304" pitchFamily="18" charset="0"/>
              </a:rPr>
              <a:t>Dual Entry</a:t>
            </a:r>
          </a:p>
          <a:p>
            <a:pPr lvl="1">
              <a:lnSpc>
                <a:spcPct val="100000"/>
              </a:lnSpc>
            </a:pPr>
            <a:r>
              <a:rPr lang="en-US" dirty="0">
                <a:latin typeface="Times New Roman" panose="02020603050405020304" pitchFamily="18" charset="0"/>
                <a:cs typeface="Times New Roman" panose="02020603050405020304" pitchFamily="18" charset="0"/>
              </a:rPr>
              <a:t>Understand how the tool works and see how it can reduce the work currently being done</a:t>
            </a:r>
          </a:p>
          <a:p>
            <a:pPr>
              <a:lnSpc>
                <a:spcPct val="100000"/>
              </a:lnSpc>
            </a:pPr>
            <a:r>
              <a:rPr lang="en-US" dirty="0">
                <a:latin typeface="Times New Roman" panose="02020603050405020304" pitchFamily="18" charset="0"/>
                <a:cs typeface="Times New Roman" panose="02020603050405020304" pitchFamily="18" charset="0"/>
              </a:rPr>
              <a:t>Concern for increased oversight</a:t>
            </a:r>
          </a:p>
          <a:p>
            <a:pPr lvl="1">
              <a:lnSpc>
                <a:spcPct val="100000"/>
              </a:lnSpc>
            </a:pPr>
            <a:r>
              <a:rPr lang="en-US" dirty="0">
                <a:latin typeface="Times New Roman" panose="02020603050405020304" pitchFamily="18" charset="0"/>
                <a:cs typeface="Times New Roman" panose="02020603050405020304" pitchFamily="18" charset="0"/>
              </a:rPr>
              <a:t>Streamlined processes equate to reduced costs and increased quality</a:t>
            </a:r>
          </a:p>
          <a:p>
            <a:pPr>
              <a:lnSpc>
                <a:spcPct val="100000"/>
              </a:lnSpc>
            </a:pPr>
            <a:endParaRPr lang="en-US" dirty="0"/>
          </a:p>
        </p:txBody>
      </p:sp>
    </p:spTree>
    <p:extLst>
      <p:ext uri="{BB962C8B-B14F-4D97-AF65-F5344CB8AC3E}">
        <p14:creationId xmlns:p14="http://schemas.microsoft.com/office/powerpoint/2010/main" val="359513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idx="4294967295"/>
          </p:nvPr>
        </p:nvSpPr>
        <p:spPr bwMode="auto">
          <a:xfrm>
            <a:off x="1786467" y="249238"/>
            <a:ext cx="8372475"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ltLang="en-US" sz="3200" dirty="0" smtClean="0">
                <a:latin typeface="Times New Roman" panose="02020603050405020304" pitchFamily="18" charset="0"/>
                <a:cs typeface="Times New Roman" panose="02020603050405020304" pitchFamily="18" charset="0"/>
              </a:rPr>
              <a:t>PTC-A Value Added</a:t>
            </a:r>
          </a:p>
        </p:txBody>
      </p:sp>
      <p:sp>
        <p:nvSpPr>
          <p:cNvPr id="11267" name="Rectangle 3"/>
          <p:cNvSpPr txBox="1">
            <a:spLocks noChangeArrowheads="1"/>
          </p:cNvSpPr>
          <p:nvPr/>
        </p:nvSpPr>
        <p:spPr bwMode="auto">
          <a:xfrm>
            <a:off x="381000" y="4038600"/>
            <a:ext cx="8686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Test and support to DLA customers is non-reimbursable</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Integrated into overall TQ program</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Studies demonstrate best value to the agency</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Record of excellent support throughout DLA </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Our Lab is </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ISO </a:t>
            </a: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Registered, ISO 9001-2015</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268" name="TextBox 3"/>
          <p:cNvSpPr txBox="1">
            <a:spLocks noChangeArrowheads="1"/>
          </p:cNvSpPr>
          <p:nvPr/>
        </p:nvSpPr>
        <p:spPr bwMode="auto">
          <a:xfrm>
            <a:off x="0" y="6396038"/>
            <a:ext cx="9144000" cy="461962"/>
          </a:xfrm>
          <a:prstGeom prst="rect">
            <a:avLst/>
          </a:prstGeom>
          <a:solidFill>
            <a:srgbClr val="0076A3"/>
          </a:solid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Provide </a:t>
            </a:r>
            <a:r>
              <a:rPr kumimoji="0" lang="en-US" altLang="en-US" sz="2400" b="1"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Professional </a:t>
            </a: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and Cost Effective Testing Services</a:t>
            </a:r>
          </a:p>
        </p:txBody>
      </p:sp>
      <p:sp>
        <p:nvSpPr>
          <p:cNvPr id="5" name="Content Placeholder 1"/>
          <p:cNvSpPr>
            <a:spLocks noGrp="1"/>
          </p:cNvSpPr>
          <p:nvPr>
            <p:ph idx="1"/>
          </p:nvPr>
        </p:nvSpPr>
        <p:spPr bwMode="auto">
          <a:xfrm>
            <a:off x="381000" y="1066800"/>
            <a:ext cx="8229600" cy="281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Arial" charset="0"/>
              <a:buNone/>
              <a:defRPr/>
            </a:pPr>
            <a:r>
              <a:rPr lang="en-US" b="1" u="sng" dirty="0" smtClean="0">
                <a:latin typeface="Times New Roman" panose="02020603050405020304" pitchFamily="18" charset="0"/>
                <a:cs typeface="Times New Roman" panose="02020603050405020304" pitchFamily="18" charset="0"/>
              </a:rPr>
              <a:t>Value Of Testing</a:t>
            </a:r>
            <a:endParaRPr lang="en-US" sz="2400" dirty="0" smtClean="0">
              <a:latin typeface="Times New Roman" panose="02020603050405020304" pitchFamily="18" charset="0"/>
              <a:cs typeface="Times New Roman" panose="02020603050405020304" pitchFamily="18" charset="0"/>
            </a:endParaRPr>
          </a:p>
          <a:p>
            <a:pPr>
              <a:buFont typeface="Arial" charset="0"/>
              <a:buChar char="•"/>
              <a:defRPr/>
            </a:pPr>
            <a:r>
              <a:rPr lang="en-US" sz="2400" dirty="0" smtClean="0">
                <a:latin typeface="Times New Roman" panose="02020603050405020304" pitchFamily="18" charset="0"/>
                <a:cs typeface="Times New Roman" panose="02020603050405020304" pitchFamily="18" charset="0"/>
              </a:rPr>
              <a:t>Ensures Product Conformance</a:t>
            </a:r>
          </a:p>
          <a:p>
            <a:pPr>
              <a:buFont typeface="Arial" charset="0"/>
              <a:buChar char="•"/>
              <a:defRPr/>
            </a:pPr>
            <a:r>
              <a:rPr lang="en-US" sz="2400" dirty="0" smtClean="0">
                <a:latin typeface="Times New Roman" panose="02020603050405020304" pitchFamily="18" charset="0"/>
                <a:cs typeface="Times New Roman" panose="02020603050405020304" pitchFamily="18" charset="0"/>
              </a:rPr>
              <a:t>Mitigates the Risk of Counterfeit goods entering Supply Chains</a:t>
            </a:r>
          </a:p>
          <a:p>
            <a:pPr>
              <a:buFont typeface="Arial" charset="0"/>
              <a:buChar char="•"/>
              <a:defRPr/>
            </a:pPr>
            <a:r>
              <a:rPr lang="en-US" sz="2400" dirty="0" smtClean="0">
                <a:latin typeface="Times New Roman" panose="02020603050405020304" pitchFamily="18" charset="0"/>
                <a:cs typeface="Times New Roman" panose="02020603050405020304" pitchFamily="18" charset="0"/>
              </a:rPr>
              <a:t>Reduces Customer Complaints</a:t>
            </a:r>
          </a:p>
          <a:p>
            <a:pPr>
              <a:buFont typeface="Arial" charset="0"/>
              <a:buChar char="•"/>
              <a:defRPr/>
            </a:pPr>
            <a:r>
              <a:rPr lang="en-US" sz="2400" dirty="0" smtClean="0">
                <a:latin typeface="Times New Roman" panose="02020603050405020304" pitchFamily="18" charset="0"/>
                <a:cs typeface="Times New Roman" panose="02020603050405020304" pitchFamily="18" charset="0"/>
              </a:rPr>
              <a:t>Reduces Material Cost / Identifies Questionable Sources</a:t>
            </a:r>
          </a:p>
          <a:p>
            <a:pPr marL="0" indent="0">
              <a:buFont typeface="Arial" charset="0"/>
              <a:buNone/>
              <a:defRPr/>
            </a:pPr>
            <a:endParaRPr lang="en-US" sz="1400" dirty="0" smtClean="0">
              <a:latin typeface="Times New Roman" panose="02020603050405020304" pitchFamily="18" charset="0"/>
              <a:cs typeface="Times New Roman" panose="02020603050405020304" pitchFamily="18" charset="0"/>
            </a:endParaRPr>
          </a:p>
        </p:txBody>
      </p:sp>
      <p:sp>
        <p:nvSpPr>
          <p:cNvPr id="11270" name="TextBox 1"/>
          <p:cNvSpPr txBox="1">
            <a:spLocks noChangeArrowheads="1"/>
          </p:cNvSpPr>
          <p:nvPr/>
        </p:nvSpPr>
        <p:spPr bwMode="auto">
          <a:xfrm>
            <a:off x="2209800" y="3454400"/>
            <a:ext cx="4253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Advantages of the PTC</a:t>
            </a:r>
          </a:p>
        </p:txBody>
      </p:sp>
    </p:spTree>
    <p:extLst>
      <p:ext uri="{BB962C8B-B14F-4D97-AF65-F5344CB8AC3E}">
        <p14:creationId xmlns:p14="http://schemas.microsoft.com/office/powerpoint/2010/main" val="16351796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40</a:t>
            </a:fld>
            <a:endParaRPr lang="en-US" dirty="0"/>
          </a:p>
        </p:txBody>
      </p:sp>
      <p:sp>
        <p:nvSpPr>
          <p:cNvPr id="3" name="Title 2"/>
          <p:cNvSpPr>
            <a:spLocks noGrp="1"/>
          </p:cNvSpPr>
          <p:nvPr>
            <p:ph type="title"/>
          </p:nvPr>
        </p:nvSpPr>
        <p:spPr>
          <a:xfrm>
            <a:off x="2316480" y="335280"/>
            <a:ext cx="6949440" cy="731520"/>
          </a:xfrm>
        </p:spPr>
        <p:txBody>
          <a:bodyPr/>
          <a:lstStyle/>
          <a:p>
            <a:r>
              <a:rPr lang="en-US" dirty="0">
                <a:solidFill>
                  <a:schemeClr val="tx1"/>
                </a:solidFill>
              </a:rPr>
              <a:t>Source Sampling Tool Roll-Out</a:t>
            </a:r>
          </a:p>
        </p:txBody>
      </p:sp>
      <p:sp>
        <p:nvSpPr>
          <p:cNvPr id="4" name="Content Placeholder 3"/>
          <p:cNvSpPr>
            <a:spLocks noGrp="1"/>
          </p:cNvSpPr>
          <p:nvPr>
            <p:ph sz="quarter" idx="10"/>
          </p:nvPr>
        </p:nvSpPr>
        <p:spPr>
          <a:xfrm>
            <a:off x="457200" y="1311910"/>
            <a:ext cx="8229600" cy="5120640"/>
          </a:xfrm>
        </p:spPr>
        <p:txBody>
          <a:bodyPr>
            <a:normAutofit/>
          </a:bodyPr>
          <a:lstStyle/>
          <a:p>
            <a:pPr marL="457200" indent="-457200">
              <a:buFont typeface="+mj-lt"/>
              <a:buAutoNum type="arabicPeriod"/>
            </a:pPr>
            <a:r>
              <a:rPr lang="en-US" sz="2400" dirty="0"/>
              <a:t>Continue Final Phase of Development</a:t>
            </a:r>
          </a:p>
          <a:p>
            <a:pPr marL="457200" indent="-457200">
              <a:buFont typeface="+mj-lt"/>
              <a:buAutoNum type="arabicPeriod"/>
            </a:pPr>
            <a:r>
              <a:rPr lang="en-US" sz="2400" dirty="0" smtClean="0"/>
              <a:t>On-board </a:t>
            </a:r>
            <a:r>
              <a:rPr lang="en-US" sz="2400" dirty="0"/>
              <a:t>fabric suppliers </a:t>
            </a:r>
            <a:r>
              <a:rPr lang="en-US" sz="2400" dirty="0" smtClean="0"/>
              <a:t>in phases to </a:t>
            </a:r>
            <a:r>
              <a:rPr lang="en-US" sz="2400" dirty="0"/>
              <a:t>submit all fabric reports through the system</a:t>
            </a:r>
          </a:p>
          <a:p>
            <a:pPr marL="457200" indent="-457200">
              <a:buFont typeface="+mj-lt"/>
              <a:buAutoNum type="arabicPeriod"/>
            </a:pPr>
            <a:r>
              <a:rPr lang="en-US" sz="2400" dirty="0"/>
              <a:t>Focus on </a:t>
            </a:r>
            <a:r>
              <a:rPr lang="en-US" sz="2400" u="sng" dirty="0"/>
              <a:t>high volume</a:t>
            </a:r>
            <a:r>
              <a:rPr lang="en-US" sz="2400" dirty="0"/>
              <a:t> fabric suppliers</a:t>
            </a:r>
          </a:p>
          <a:p>
            <a:pPr marL="457200" indent="-457200">
              <a:buFont typeface="+mj-lt"/>
              <a:buAutoNum type="arabicPeriod"/>
            </a:pPr>
            <a:r>
              <a:rPr lang="en-US" sz="2400" dirty="0"/>
              <a:t>When on-boarding the fabric suppliers, include their associated primes</a:t>
            </a:r>
          </a:p>
          <a:p>
            <a:pPr marL="457200" indent="-457200">
              <a:buFont typeface="+mj-lt"/>
              <a:buAutoNum type="arabicPeriod"/>
            </a:pPr>
            <a:r>
              <a:rPr lang="en-US" sz="2400" dirty="0"/>
              <a:t>Considerations for timing supplier on-boarding</a:t>
            </a:r>
          </a:p>
          <a:p>
            <a:pPr marL="914400" lvl="1" indent="-457200">
              <a:buFont typeface="+mj-lt"/>
              <a:buAutoNum type="arabicPeriod"/>
            </a:pPr>
            <a:r>
              <a:rPr lang="en-US" sz="2000" dirty="0"/>
              <a:t>Past engagement with Source Sampling Tool User </a:t>
            </a:r>
            <a:r>
              <a:rPr lang="en-US" sz="2000" dirty="0" err="1"/>
              <a:t>Eval</a:t>
            </a:r>
            <a:endParaRPr lang="en-US" sz="2000" dirty="0"/>
          </a:p>
          <a:p>
            <a:pPr marL="914400" lvl="1" indent="-457200">
              <a:buFont typeface="+mj-lt"/>
              <a:buAutoNum type="arabicPeriod"/>
            </a:pPr>
            <a:r>
              <a:rPr lang="en-US" sz="2000" dirty="0"/>
              <a:t>Past engagement with R&amp;D/PTC efforts</a:t>
            </a:r>
          </a:p>
          <a:p>
            <a:pPr marL="914400" lvl="1" indent="-457200">
              <a:buFont typeface="+mj-lt"/>
              <a:buAutoNum type="arabicPeriod"/>
            </a:pPr>
            <a:r>
              <a:rPr lang="en-US" sz="2000" dirty="0"/>
              <a:t>Stability</a:t>
            </a:r>
          </a:p>
          <a:p>
            <a:pPr marL="457200" indent="-457200">
              <a:buFont typeface="+mj-lt"/>
              <a:buAutoNum type="arabicPeriod"/>
            </a:pPr>
            <a:r>
              <a:rPr lang="en-US" sz="2400" dirty="0"/>
              <a:t>PTC will contact participants prior to on-boarding coordination</a:t>
            </a:r>
          </a:p>
          <a:p>
            <a:pPr lvl="1"/>
            <a:endParaRPr lang="en-US" dirty="0"/>
          </a:p>
          <a:p>
            <a:pPr lvl="1"/>
            <a:endParaRPr lang="en-US" dirty="0"/>
          </a:p>
        </p:txBody>
      </p:sp>
    </p:spTree>
    <p:extLst>
      <p:ext uri="{BB962C8B-B14F-4D97-AF65-F5344CB8AC3E}">
        <p14:creationId xmlns:p14="http://schemas.microsoft.com/office/powerpoint/2010/main" val="3646078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PTC POC’s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lstStyle/>
          <a:p>
            <a:pPr marL="0" indent="0">
              <a:buNone/>
            </a:pPr>
            <a:r>
              <a:rPr lang="en-US" sz="2000" dirty="0" smtClean="0">
                <a:latin typeface="Times New Roman" panose="02020603050405020304" pitchFamily="18" charset="0"/>
                <a:cs typeface="Times New Roman" panose="02020603050405020304" pitchFamily="18" charset="0"/>
              </a:rPr>
              <a:t>Jamie Hieber</a:t>
            </a:r>
          </a:p>
          <a:p>
            <a:pPr marL="0" indent="0">
              <a:buNone/>
            </a:pPr>
            <a:r>
              <a:rPr lang="en-US" sz="2000" dirty="0" smtClean="0">
                <a:latin typeface="Times New Roman" panose="02020603050405020304" pitchFamily="18" charset="0"/>
                <a:cs typeface="Times New Roman" panose="02020603050405020304" pitchFamily="18" charset="0"/>
              </a:rPr>
              <a:t>Lab Manager</a:t>
            </a:r>
          </a:p>
          <a:p>
            <a:pPr marL="0" indent="0">
              <a:buNone/>
            </a:pPr>
            <a:r>
              <a:rPr lang="en-US" sz="2000" dirty="0" smtClean="0">
                <a:latin typeface="Times New Roman" panose="02020603050405020304" pitchFamily="18" charset="0"/>
                <a:cs typeface="Times New Roman" panose="02020603050405020304" pitchFamily="18" charset="0"/>
                <a:hlinkClick r:id="rId3"/>
              </a:rPr>
              <a:t>Jamie.Hieber@dla.mil</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215-737-3241 (Office)</a:t>
            </a:r>
          </a:p>
          <a:p>
            <a:pPr marL="0" indent="0">
              <a:buNone/>
            </a:pPr>
            <a:r>
              <a:rPr lang="en-US" sz="2000" dirty="0">
                <a:latin typeface="Times New Roman" panose="02020603050405020304" pitchFamily="18" charset="0"/>
                <a:cs typeface="Times New Roman" panose="02020603050405020304" pitchFamily="18" charset="0"/>
              </a:rPr>
              <a:t>215-687-7037 (Work Cell)</a:t>
            </a: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Jessica Raushel</a:t>
            </a:r>
          </a:p>
          <a:p>
            <a:pPr marL="0" indent="0">
              <a:buNone/>
            </a:pPr>
            <a:r>
              <a:rPr lang="en-US" sz="2000" dirty="0" smtClean="0">
                <a:latin typeface="Times New Roman" panose="02020603050405020304" pitchFamily="18" charset="0"/>
                <a:cs typeface="Times New Roman" panose="02020603050405020304" pitchFamily="18" charset="0"/>
              </a:rPr>
              <a:t>Supervisory Chemist</a:t>
            </a:r>
          </a:p>
          <a:p>
            <a:pPr marL="0" indent="0">
              <a:buNone/>
            </a:pPr>
            <a:r>
              <a:rPr lang="en-US" sz="2000" dirty="0" smtClean="0">
                <a:latin typeface="Times New Roman" panose="02020603050405020304" pitchFamily="18" charset="0"/>
                <a:cs typeface="Times New Roman" panose="02020603050405020304" pitchFamily="18" charset="0"/>
                <a:hlinkClick r:id="rId4"/>
              </a:rPr>
              <a:t>Jessica.Raushel@dla.mil</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215-737-3246 (Office)</a:t>
            </a:r>
          </a:p>
          <a:p>
            <a:pPr marL="0" indent="0">
              <a:buNone/>
            </a:pPr>
            <a:r>
              <a:rPr lang="en-US" sz="2000" dirty="0" smtClean="0">
                <a:latin typeface="Times New Roman" panose="02020603050405020304" pitchFamily="18" charset="0"/>
                <a:cs typeface="Times New Roman" panose="02020603050405020304" pitchFamily="18" charset="0"/>
              </a:rPr>
              <a:t>267-236-3779 ( Work Cell)</a:t>
            </a:r>
          </a:p>
          <a:p>
            <a:pPr marL="0" indent="0">
              <a:buNone/>
            </a:pPr>
            <a:endParaRPr lang="en-US" dirty="0" smtClean="0"/>
          </a:p>
          <a:p>
            <a:pPr marL="0" indent="0">
              <a:buNone/>
            </a:pPr>
            <a:endParaRPr lang="en-US" dirty="0"/>
          </a:p>
        </p:txBody>
      </p:sp>
      <p:sp>
        <p:nvSpPr>
          <p:cNvPr id="6" name="Content Placeholder 5"/>
          <p:cNvSpPr>
            <a:spLocks noGrp="1"/>
          </p:cNvSpPr>
          <p:nvPr>
            <p:ph sz="half" idx="2"/>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Uraina Gray-Scully</a:t>
            </a:r>
          </a:p>
          <a:p>
            <a:pPr marL="0" indent="0">
              <a:buNone/>
            </a:pPr>
            <a:r>
              <a:rPr lang="en-US" dirty="0" smtClean="0">
                <a:latin typeface="Times New Roman" panose="02020603050405020304" pitchFamily="18" charset="0"/>
                <a:cs typeface="Times New Roman" panose="02020603050405020304" pitchFamily="18" charset="0"/>
              </a:rPr>
              <a:t>Supervisory Chemist</a:t>
            </a:r>
          </a:p>
          <a:p>
            <a:pPr marL="0" indent="0">
              <a:buNone/>
            </a:pPr>
            <a:r>
              <a:rPr lang="en-US" dirty="0" smtClean="0">
                <a:latin typeface="Times New Roman" panose="02020603050405020304" pitchFamily="18" charset="0"/>
                <a:cs typeface="Times New Roman" panose="02020603050405020304" pitchFamily="18" charset="0"/>
                <a:hlinkClick r:id="rId5"/>
              </a:rPr>
              <a:t>Uraina.Gray-scully@dla.mil</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215-737-3265 (Office)</a:t>
            </a:r>
          </a:p>
          <a:p>
            <a:pPr marL="0" indent="0">
              <a:buNone/>
            </a:pP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267</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990-4093 (Work Cell)</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Myriam Cuadra</a:t>
            </a:r>
          </a:p>
          <a:p>
            <a:pPr marL="0" indent="0">
              <a:buNone/>
            </a:pPr>
            <a:r>
              <a:rPr lang="en-US" dirty="0" smtClean="0">
                <a:latin typeface="Times New Roman" panose="02020603050405020304" pitchFamily="18" charset="0"/>
                <a:cs typeface="Times New Roman" panose="02020603050405020304" pitchFamily="18" charset="0"/>
              </a:rPr>
              <a:t>Test Coordinator</a:t>
            </a:r>
          </a:p>
          <a:p>
            <a:pPr marL="0" indent="0">
              <a:buNone/>
            </a:pPr>
            <a:r>
              <a:rPr lang="en-US" dirty="0" smtClean="0">
                <a:latin typeface="Times New Roman" panose="02020603050405020304" pitchFamily="18" charset="0"/>
                <a:cs typeface="Times New Roman" panose="02020603050405020304" pitchFamily="18" charset="0"/>
                <a:hlinkClick r:id="rId6"/>
              </a:rPr>
              <a:t>Myriam.Cuadra@dla.mil</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215-737-3298 (Office)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70353F-5ECB-4B50-B3EA-C871EA4E3F32}" type="slidenum">
              <a:rPr lang="en-US" smtClean="0"/>
              <a:t>41</a:t>
            </a:fld>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30741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0F70353F-5ECB-4B50-B3EA-C871EA4E3F32}" type="slidenum">
              <a:rPr lang="en-US" smtClean="0"/>
              <a:t>42</a:t>
            </a:fld>
            <a:endParaRPr lang="en-US"/>
          </a:p>
        </p:txBody>
      </p:sp>
    </p:spTree>
    <p:extLst>
      <p:ext uri="{BB962C8B-B14F-4D97-AF65-F5344CB8AC3E}">
        <p14:creationId xmlns:p14="http://schemas.microsoft.com/office/powerpoint/2010/main" val="1542517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Background</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5</a:t>
            </a:fld>
            <a:endParaRPr lang="en-US" dirty="0"/>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sp>
        <p:nvSpPr>
          <p:cNvPr id="8" name="TextBox 7">
            <a:extLst>
              <a:ext uri="{FF2B5EF4-FFF2-40B4-BE49-F238E27FC236}">
                <a16:creationId xmlns:a16="http://schemas.microsoft.com/office/drawing/2014/main" id="{24E01C38-77BC-4FB9-ACA0-7079A71EF15C}"/>
              </a:ext>
            </a:extLst>
          </p:cNvPr>
          <p:cNvSpPr txBox="1"/>
          <p:nvPr/>
        </p:nvSpPr>
        <p:spPr>
          <a:xfrm>
            <a:off x="3282696" y="2970228"/>
            <a:ext cx="2578608" cy="646331"/>
          </a:xfrm>
          <a:prstGeom prst="rect">
            <a:avLst/>
          </a:prstGeom>
          <a:noFill/>
        </p:spPr>
        <p:txBody>
          <a:bodyPr wrap="square" rtlCol="0">
            <a:spAutoFit/>
          </a:bodyPr>
          <a:lstStyle/>
          <a:p>
            <a:pPr marL="342900" indent="-342900">
              <a:buFont typeface="+mj-lt"/>
              <a:buAutoNum type="arabicPeriod"/>
            </a:pPr>
            <a:endParaRPr lang="en-US" dirty="0"/>
          </a:p>
          <a:p>
            <a:endParaRPr lang="en-US" dirty="0"/>
          </a:p>
        </p:txBody>
      </p:sp>
      <p:cxnSp>
        <p:nvCxnSpPr>
          <p:cNvPr id="7" name="Straight Arrow Connector 6">
            <a:extLst>
              <a:ext uri="{FF2B5EF4-FFF2-40B4-BE49-F238E27FC236}">
                <a16:creationId xmlns:a16="http://schemas.microsoft.com/office/drawing/2014/main" id="{EDAD92BC-9CD3-4322-BA5F-80D8731B72B2}"/>
              </a:ext>
            </a:extLst>
          </p:cNvPr>
          <p:cNvCxnSpPr/>
          <p:nvPr/>
        </p:nvCxnSpPr>
        <p:spPr>
          <a:xfrm>
            <a:off x="685800" y="2286000"/>
            <a:ext cx="7772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CF3764-379F-46D3-8E78-F62F7D3C5420}"/>
              </a:ext>
            </a:extLst>
          </p:cNvPr>
          <p:cNvCxnSpPr/>
          <p:nvPr/>
        </p:nvCxnSpPr>
        <p:spPr>
          <a:xfrm flipV="1">
            <a:off x="838199" y="2067596"/>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D9234E5-783E-44AC-8035-983FD63DDBB8}"/>
              </a:ext>
            </a:extLst>
          </p:cNvPr>
          <p:cNvSpPr txBox="1"/>
          <p:nvPr/>
        </p:nvSpPr>
        <p:spPr>
          <a:xfrm>
            <a:off x="309048" y="1588811"/>
            <a:ext cx="105830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mn-cs"/>
              </a:rPr>
              <a:t>1980s</a:t>
            </a:r>
          </a:p>
        </p:txBody>
      </p:sp>
      <p:cxnSp>
        <p:nvCxnSpPr>
          <p:cNvPr id="13" name="Straight Connector 12">
            <a:extLst>
              <a:ext uri="{FF2B5EF4-FFF2-40B4-BE49-F238E27FC236}">
                <a16:creationId xmlns:a16="http://schemas.microsoft.com/office/drawing/2014/main" id="{F1130EB6-B363-4370-A3B2-F985F57E800C}"/>
              </a:ext>
            </a:extLst>
          </p:cNvPr>
          <p:cNvCxnSpPr/>
          <p:nvPr/>
        </p:nvCxnSpPr>
        <p:spPr>
          <a:xfrm flipV="1">
            <a:off x="1980869" y="2067596"/>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33F38AF-C999-42FD-B1B1-CB08C16E8A43}"/>
              </a:ext>
            </a:extLst>
          </p:cNvPr>
          <p:cNvSpPr txBox="1"/>
          <p:nvPr/>
        </p:nvSpPr>
        <p:spPr>
          <a:xfrm>
            <a:off x="1577554" y="1650366"/>
            <a:ext cx="80663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1991</a:t>
            </a:r>
          </a:p>
        </p:txBody>
      </p:sp>
      <p:cxnSp>
        <p:nvCxnSpPr>
          <p:cNvPr id="15" name="Straight Connector 14">
            <a:extLst>
              <a:ext uri="{FF2B5EF4-FFF2-40B4-BE49-F238E27FC236}">
                <a16:creationId xmlns:a16="http://schemas.microsoft.com/office/drawing/2014/main" id="{9B242D15-1781-4B41-BA0B-2C2E566C6A62}"/>
              </a:ext>
            </a:extLst>
          </p:cNvPr>
          <p:cNvCxnSpPr/>
          <p:nvPr/>
        </p:nvCxnSpPr>
        <p:spPr>
          <a:xfrm flipV="1">
            <a:off x="5786315" y="2067596"/>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31DAC9A-0027-4BB3-A71F-2B682A951D70}"/>
              </a:ext>
            </a:extLst>
          </p:cNvPr>
          <p:cNvSpPr txBox="1"/>
          <p:nvPr/>
        </p:nvSpPr>
        <p:spPr>
          <a:xfrm>
            <a:off x="5383000" y="1650366"/>
            <a:ext cx="80663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2002</a:t>
            </a:r>
          </a:p>
        </p:txBody>
      </p:sp>
      <p:cxnSp>
        <p:nvCxnSpPr>
          <p:cNvPr id="17" name="Straight Connector 16">
            <a:extLst>
              <a:ext uri="{FF2B5EF4-FFF2-40B4-BE49-F238E27FC236}">
                <a16:creationId xmlns:a16="http://schemas.microsoft.com/office/drawing/2014/main" id="{EB600538-1C9D-4D02-BC1E-44089FF186AB}"/>
              </a:ext>
            </a:extLst>
          </p:cNvPr>
          <p:cNvCxnSpPr/>
          <p:nvPr/>
        </p:nvCxnSpPr>
        <p:spPr>
          <a:xfrm flipV="1">
            <a:off x="3575619" y="20574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A2E3A83-394C-4915-BA24-087AD1901CC6}"/>
              </a:ext>
            </a:extLst>
          </p:cNvPr>
          <p:cNvSpPr txBox="1"/>
          <p:nvPr/>
        </p:nvSpPr>
        <p:spPr>
          <a:xfrm>
            <a:off x="3063300" y="1650366"/>
            <a:ext cx="102463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1990s</a:t>
            </a:r>
            <a:endParaRPr kumimoji="0" lang="en-US" sz="28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19" name="Straight Connector 18">
            <a:extLst>
              <a:ext uri="{FF2B5EF4-FFF2-40B4-BE49-F238E27FC236}">
                <a16:creationId xmlns:a16="http://schemas.microsoft.com/office/drawing/2014/main" id="{E0C2920B-436C-43DE-B771-DA41012B6E8C}"/>
              </a:ext>
            </a:extLst>
          </p:cNvPr>
          <p:cNvCxnSpPr/>
          <p:nvPr/>
        </p:nvCxnSpPr>
        <p:spPr>
          <a:xfrm flipV="1">
            <a:off x="7794091" y="20574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2EEF7DA-F28A-4C32-BE28-C1A6D03845C0}"/>
              </a:ext>
            </a:extLst>
          </p:cNvPr>
          <p:cNvSpPr txBox="1"/>
          <p:nvPr/>
        </p:nvSpPr>
        <p:spPr>
          <a:xfrm>
            <a:off x="7281772" y="1650366"/>
            <a:ext cx="102463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2010s</a:t>
            </a:r>
          </a:p>
        </p:txBody>
      </p:sp>
      <p:sp>
        <p:nvSpPr>
          <p:cNvPr id="22" name="Content Placeholder 5">
            <a:extLst>
              <a:ext uri="{FF2B5EF4-FFF2-40B4-BE49-F238E27FC236}">
                <a16:creationId xmlns:a16="http://schemas.microsoft.com/office/drawing/2014/main" id="{B6DBF201-526B-4069-8ABE-4F09371CEB61}"/>
              </a:ext>
            </a:extLst>
          </p:cNvPr>
          <p:cNvSpPr txBox="1">
            <a:spLocks/>
          </p:cNvSpPr>
          <p:nvPr/>
        </p:nvSpPr>
        <p:spPr>
          <a:xfrm>
            <a:off x="398352" y="2997200"/>
            <a:ext cx="8338242" cy="3195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Submit 1 in 10 lots to C&amp;T laboratory</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Lot failed </a:t>
            </a: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Unreliable Status</a:t>
            </a: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3 consecutive lots to exit Unreliable Status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Contractors chose to wait and did NOT ship goods</a:t>
            </a:r>
          </a:p>
        </p:txBody>
      </p:sp>
    </p:spTree>
    <p:extLst>
      <p:ext uri="{BB962C8B-B14F-4D97-AF65-F5344CB8AC3E}">
        <p14:creationId xmlns:p14="http://schemas.microsoft.com/office/powerpoint/2010/main" val="2782211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Background</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6</a:t>
            </a:fld>
            <a:endParaRPr lang="en-US" dirty="0"/>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sp>
        <p:nvSpPr>
          <p:cNvPr id="8" name="TextBox 7">
            <a:extLst>
              <a:ext uri="{FF2B5EF4-FFF2-40B4-BE49-F238E27FC236}">
                <a16:creationId xmlns:a16="http://schemas.microsoft.com/office/drawing/2014/main" id="{24E01C38-77BC-4FB9-ACA0-7079A71EF15C}"/>
              </a:ext>
            </a:extLst>
          </p:cNvPr>
          <p:cNvSpPr txBox="1"/>
          <p:nvPr/>
        </p:nvSpPr>
        <p:spPr>
          <a:xfrm>
            <a:off x="3282696" y="2970228"/>
            <a:ext cx="2578608" cy="646331"/>
          </a:xfrm>
          <a:prstGeom prst="rect">
            <a:avLst/>
          </a:prstGeom>
          <a:noFill/>
        </p:spPr>
        <p:txBody>
          <a:bodyPr wrap="square" rtlCol="0">
            <a:spAutoFit/>
          </a:bodyPr>
          <a:lstStyle/>
          <a:p>
            <a:pPr marL="342900" indent="-342900">
              <a:buFont typeface="+mj-lt"/>
              <a:buAutoNum type="arabicPeriod"/>
            </a:pPr>
            <a:endParaRPr lang="en-US" dirty="0"/>
          </a:p>
          <a:p>
            <a:endParaRPr lang="en-US" dirty="0"/>
          </a:p>
        </p:txBody>
      </p:sp>
      <p:cxnSp>
        <p:nvCxnSpPr>
          <p:cNvPr id="21" name="Straight Arrow Connector 20">
            <a:extLst>
              <a:ext uri="{FF2B5EF4-FFF2-40B4-BE49-F238E27FC236}">
                <a16:creationId xmlns:a16="http://schemas.microsoft.com/office/drawing/2014/main" id="{05B94A82-80E2-4242-A88C-4F8AC9DA297E}"/>
              </a:ext>
            </a:extLst>
          </p:cNvPr>
          <p:cNvCxnSpPr/>
          <p:nvPr/>
        </p:nvCxnSpPr>
        <p:spPr>
          <a:xfrm>
            <a:off x="684368" y="2286000"/>
            <a:ext cx="7772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227E4-6248-4FF5-8523-CF7C08A6C981}"/>
              </a:ext>
            </a:extLst>
          </p:cNvPr>
          <p:cNvCxnSpPr/>
          <p:nvPr/>
        </p:nvCxnSpPr>
        <p:spPr>
          <a:xfrm flipV="1">
            <a:off x="837875" y="2067596"/>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42A992C-D05C-481A-9631-1336EC406E2C}"/>
              </a:ext>
            </a:extLst>
          </p:cNvPr>
          <p:cNvSpPr txBox="1"/>
          <p:nvPr/>
        </p:nvSpPr>
        <p:spPr>
          <a:xfrm>
            <a:off x="325556" y="1649431"/>
            <a:ext cx="102463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1980s</a:t>
            </a:r>
          </a:p>
        </p:txBody>
      </p:sp>
      <p:cxnSp>
        <p:nvCxnSpPr>
          <p:cNvPr id="25" name="Straight Connector 24">
            <a:extLst>
              <a:ext uri="{FF2B5EF4-FFF2-40B4-BE49-F238E27FC236}">
                <a16:creationId xmlns:a16="http://schemas.microsoft.com/office/drawing/2014/main" id="{7C7F14EE-1BDD-42DA-A3B4-98BFC1404D50}"/>
              </a:ext>
            </a:extLst>
          </p:cNvPr>
          <p:cNvCxnSpPr/>
          <p:nvPr/>
        </p:nvCxnSpPr>
        <p:spPr>
          <a:xfrm flipV="1">
            <a:off x="1975979" y="2067596"/>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DBB34D9-62B5-4EB6-88AB-694EC3054301}"/>
              </a:ext>
            </a:extLst>
          </p:cNvPr>
          <p:cNvSpPr txBox="1"/>
          <p:nvPr/>
        </p:nvSpPr>
        <p:spPr>
          <a:xfrm>
            <a:off x="1482896" y="1587876"/>
            <a:ext cx="98616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mn-cs"/>
              </a:rPr>
              <a:t>1991</a:t>
            </a:r>
          </a:p>
        </p:txBody>
      </p:sp>
      <p:cxnSp>
        <p:nvCxnSpPr>
          <p:cNvPr id="27" name="Straight Connector 26">
            <a:extLst>
              <a:ext uri="{FF2B5EF4-FFF2-40B4-BE49-F238E27FC236}">
                <a16:creationId xmlns:a16="http://schemas.microsoft.com/office/drawing/2014/main" id="{F97709D6-68CA-40D0-A5C1-717AD20E752D}"/>
              </a:ext>
            </a:extLst>
          </p:cNvPr>
          <p:cNvCxnSpPr/>
          <p:nvPr/>
        </p:nvCxnSpPr>
        <p:spPr>
          <a:xfrm flipV="1">
            <a:off x="5786318" y="2067596"/>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FCE011C-E5D1-4A7D-B365-1F920C10DCDE}"/>
              </a:ext>
            </a:extLst>
          </p:cNvPr>
          <p:cNvSpPr txBox="1"/>
          <p:nvPr/>
        </p:nvSpPr>
        <p:spPr>
          <a:xfrm>
            <a:off x="5383003" y="1649431"/>
            <a:ext cx="80663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2002</a:t>
            </a:r>
          </a:p>
        </p:txBody>
      </p:sp>
      <p:cxnSp>
        <p:nvCxnSpPr>
          <p:cNvPr id="29" name="Straight Connector 28">
            <a:extLst>
              <a:ext uri="{FF2B5EF4-FFF2-40B4-BE49-F238E27FC236}">
                <a16:creationId xmlns:a16="http://schemas.microsoft.com/office/drawing/2014/main" id="{07A93587-D575-4F98-8359-95DD73A7F334}"/>
              </a:ext>
            </a:extLst>
          </p:cNvPr>
          <p:cNvCxnSpPr/>
          <p:nvPr/>
        </p:nvCxnSpPr>
        <p:spPr>
          <a:xfrm flipV="1">
            <a:off x="3575619" y="20574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BB26BBC-1778-4E47-82DF-39022DC1F7DE}"/>
              </a:ext>
            </a:extLst>
          </p:cNvPr>
          <p:cNvSpPr txBox="1"/>
          <p:nvPr/>
        </p:nvSpPr>
        <p:spPr>
          <a:xfrm>
            <a:off x="3063300" y="1649431"/>
            <a:ext cx="102463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1990s</a:t>
            </a:r>
            <a:endParaRPr kumimoji="0" lang="en-US" sz="28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31" name="Straight Connector 30">
            <a:extLst>
              <a:ext uri="{FF2B5EF4-FFF2-40B4-BE49-F238E27FC236}">
                <a16:creationId xmlns:a16="http://schemas.microsoft.com/office/drawing/2014/main" id="{25D3DE22-733B-4EEE-A108-B66F3455AA20}"/>
              </a:ext>
            </a:extLst>
          </p:cNvPr>
          <p:cNvCxnSpPr/>
          <p:nvPr/>
        </p:nvCxnSpPr>
        <p:spPr>
          <a:xfrm flipV="1">
            <a:off x="7794101" y="20574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519A9F3-8DD5-4E70-A4E7-F2773ADF5022}"/>
              </a:ext>
            </a:extLst>
          </p:cNvPr>
          <p:cNvSpPr txBox="1"/>
          <p:nvPr/>
        </p:nvSpPr>
        <p:spPr>
          <a:xfrm>
            <a:off x="7281782" y="1649431"/>
            <a:ext cx="102463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mn-cs"/>
              </a:rPr>
              <a:t>2010s</a:t>
            </a:r>
          </a:p>
        </p:txBody>
      </p:sp>
      <p:sp>
        <p:nvSpPr>
          <p:cNvPr id="33" name="Content Placeholder 5">
            <a:extLst>
              <a:ext uri="{FF2B5EF4-FFF2-40B4-BE49-F238E27FC236}">
                <a16:creationId xmlns:a16="http://schemas.microsoft.com/office/drawing/2014/main" id="{E3F737E5-333C-461B-88DD-30F70AA1AB91}"/>
              </a:ext>
            </a:extLst>
          </p:cNvPr>
          <p:cNvSpPr txBox="1">
            <a:spLocks/>
          </p:cNvSpPr>
          <p:nvPr/>
        </p:nvSpPr>
        <p:spPr>
          <a:xfrm>
            <a:off x="398352" y="2997200"/>
            <a:ext cx="8338242" cy="3195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Source Sampling Program begins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Government reviews test reports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No regular verification schedule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Contractor’s test results primary</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Goal </a:t>
            </a: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Reduce contractor’s delayed shipments</a:t>
            </a: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49104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Background</a:t>
            </a:r>
            <a:endParaRPr lang="en-US" dirty="0"/>
          </a:p>
        </p:txBody>
      </p:sp>
      <p:sp>
        <p:nvSpPr>
          <p:cNvPr id="4" name="Slide Number Placeholder 3"/>
          <p:cNvSpPr>
            <a:spLocks noGrp="1"/>
          </p:cNvSpPr>
          <p:nvPr>
            <p:ph type="sldNum" sz="quarter" idx="12"/>
          </p:nvPr>
        </p:nvSpPr>
        <p:spPr/>
        <p:txBody>
          <a:bodyPr/>
          <a:lstStyle/>
          <a:p>
            <a:fld id="{0F70353F-5ECB-4B50-B3EA-C871EA4E3F32}" type="slidenum">
              <a:rPr lang="en-US" smtClean="0"/>
              <a:t>7</a:t>
            </a:fld>
            <a:endParaRPr lang="en-US" dirty="0"/>
          </a:p>
        </p:txBody>
      </p:sp>
      <p:sp>
        <p:nvSpPr>
          <p:cNvPr id="12" name="Text Placeholder 4">
            <a:extLst>
              <a:ext uri="{FF2B5EF4-FFF2-40B4-BE49-F238E27FC236}">
                <a16:creationId xmlns:a16="http://schemas.microsoft.com/office/drawing/2014/main" id="{7F1E9DFC-8817-4C9E-9DB5-38D69162B9C3}"/>
              </a:ext>
            </a:extLst>
          </p:cNvPr>
          <p:cNvSpPr>
            <a:spLocks noGrp="1"/>
          </p:cNvSpPr>
          <p:nvPr>
            <p:ph type="body" sz="quarter" idx="13"/>
          </p:nvPr>
        </p:nvSpPr>
        <p:spPr>
          <a:xfrm>
            <a:off x="0" y="6492240"/>
            <a:ext cx="3486150" cy="365760"/>
          </a:xfrm>
        </p:spPr>
        <p:txBody>
          <a:bodyPr/>
          <a:lstStyle/>
          <a:p>
            <a:r>
              <a:rPr lang="en-US" dirty="0"/>
              <a:t>Source:</a:t>
            </a:r>
            <a:endParaRPr lang="en-US" dirty="0">
              <a:solidFill>
                <a:srgbClr val="FFFFFF"/>
              </a:solidFill>
            </a:endParaRPr>
          </a:p>
        </p:txBody>
      </p:sp>
      <p:cxnSp>
        <p:nvCxnSpPr>
          <p:cNvPr id="18" name="Straight Arrow Connector 17">
            <a:extLst>
              <a:ext uri="{FF2B5EF4-FFF2-40B4-BE49-F238E27FC236}">
                <a16:creationId xmlns:a16="http://schemas.microsoft.com/office/drawing/2014/main" id="{FD0FD50B-6B5F-4B87-80BA-6F396AAB3CF6}"/>
              </a:ext>
            </a:extLst>
          </p:cNvPr>
          <p:cNvCxnSpPr/>
          <p:nvPr/>
        </p:nvCxnSpPr>
        <p:spPr>
          <a:xfrm>
            <a:off x="685800" y="2286000"/>
            <a:ext cx="7772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5F322E-FF88-4364-B1F8-BAFCB8F04AA2}"/>
              </a:ext>
            </a:extLst>
          </p:cNvPr>
          <p:cNvCxnSpPr/>
          <p:nvPr/>
        </p:nvCxnSpPr>
        <p:spPr>
          <a:xfrm flipV="1">
            <a:off x="841741" y="2067596"/>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1836F2C-01EF-4BC1-A6E1-8A6CC7B76A5D}"/>
              </a:ext>
            </a:extLst>
          </p:cNvPr>
          <p:cNvSpPr txBox="1"/>
          <p:nvPr/>
        </p:nvSpPr>
        <p:spPr>
          <a:xfrm>
            <a:off x="329422" y="1649431"/>
            <a:ext cx="1024639" cy="461665"/>
          </a:xfrm>
          <a:prstGeom prst="rect">
            <a:avLst/>
          </a:prstGeom>
          <a:noFill/>
        </p:spPr>
        <p:txBody>
          <a:bodyPr wrap="none" rtlCol="0">
            <a:spAutoFit/>
          </a:bodyPr>
          <a:lstStyle/>
          <a:p>
            <a:r>
              <a:rPr lang="en-US" sz="2400" dirty="0"/>
              <a:t>1980s</a:t>
            </a:r>
          </a:p>
        </p:txBody>
      </p:sp>
      <p:cxnSp>
        <p:nvCxnSpPr>
          <p:cNvPr id="22" name="Straight Connector 21">
            <a:extLst>
              <a:ext uri="{FF2B5EF4-FFF2-40B4-BE49-F238E27FC236}">
                <a16:creationId xmlns:a16="http://schemas.microsoft.com/office/drawing/2014/main" id="{C61E6795-6D0B-4308-A684-7C647F2F1EFF}"/>
              </a:ext>
            </a:extLst>
          </p:cNvPr>
          <p:cNvCxnSpPr/>
          <p:nvPr/>
        </p:nvCxnSpPr>
        <p:spPr>
          <a:xfrm flipV="1">
            <a:off x="1973869" y="2067596"/>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379E09C-489C-42B0-B633-7331DEA137BC}"/>
              </a:ext>
            </a:extLst>
          </p:cNvPr>
          <p:cNvSpPr txBox="1"/>
          <p:nvPr/>
        </p:nvSpPr>
        <p:spPr>
          <a:xfrm>
            <a:off x="1538494" y="1649431"/>
            <a:ext cx="870751" cy="461665"/>
          </a:xfrm>
          <a:prstGeom prst="rect">
            <a:avLst/>
          </a:prstGeom>
          <a:noFill/>
        </p:spPr>
        <p:txBody>
          <a:bodyPr wrap="none" rtlCol="0">
            <a:spAutoFit/>
          </a:bodyPr>
          <a:lstStyle/>
          <a:p>
            <a:r>
              <a:rPr lang="en-US" sz="2400" dirty="0"/>
              <a:t>1991</a:t>
            </a:r>
          </a:p>
        </p:txBody>
      </p:sp>
      <p:cxnSp>
        <p:nvCxnSpPr>
          <p:cNvPr id="35" name="Straight Connector 34">
            <a:extLst>
              <a:ext uri="{FF2B5EF4-FFF2-40B4-BE49-F238E27FC236}">
                <a16:creationId xmlns:a16="http://schemas.microsoft.com/office/drawing/2014/main" id="{89FB1608-90B0-4C14-BE3B-0B4CD0F25AE8}"/>
              </a:ext>
            </a:extLst>
          </p:cNvPr>
          <p:cNvCxnSpPr/>
          <p:nvPr/>
        </p:nvCxnSpPr>
        <p:spPr>
          <a:xfrm flipV="1">
            <a:off x="5782859" y="2067596"/>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BFD604B-5F9A-4CF9-B0D5-DA4F562C4045}"/>
              </a:ext>
            </a:extLst>
          </p:cNvPr>
          <p:cNvSpPr txBox="1"/>
          <p:nvPr/>
        </p:nvSpPr>
        <p:spPr>
          <a:xfrm>
            <a:off x="5289776" y="1587876"/>
            <a:ext cx="986167" cy="523220"/>
          </a:xfrm>
          <a:prstGeom prst="rect">
            <a:avLst/>
          </a:prstGeom>
          <a:noFill/>
        </p:spPr>
        <p:txBody>
          <a:bodyPr wrap="none" rtlCol="0">
            <a:spAutoFit/>
          </a:bodyPr>
          <a:lstStyle/>
          <a:p>
            <a:r>
              <a:rPr lang="en-US" sz="2800" b="1" dirty="0"/>
              <a:t>2002</a:t>
            </a:r>
          </a:p>
        </p:txBody>
      </p:sp>
      <p:cxnSp>
        <p:nvCxnSpPr>
          <p:cNvPr id="37" name="Straight Connector 36">
            <a:extLst>
              <a:ext uri="{FF2B5EF4-FFF2-40B4-BE49-F238E27FC236}">
                <a16:creationId xmlns:a16="http://schemas.microsoft.com/office/drawing/2014/main" id="{F5BA7641-2BAE-4000-AFD1-9AE58B0798BA}"/>
              </a:ext>
            </a:extLst>
          </p:cNvPr>
          <p:cNvCxnSpPr/>
          <p:nvPr/>
        </p:nvCxnSpPr>
        <p:spPr>
          <a:xfrm flipV="1">
            <a:off x="3575619" y="20574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AD26CA5-F23E-4F91-9445-4943844A3C0D}"/>
              </a:ext>
            </a:extLst>
          </p:cNvPr>
          <p:cNvSpPr txBox="1"/>
          <p:nvPr/>
        </p:nvSpPr>
        <p:spPr>
          <a:xfrm>
            <a:off x="3063300" y="1649431"/>
            <a:ext cx="1024639" cy="461665"/>
          </a:xfrm>
          <a:prstGeom prst="rect">
            <a:avLst/>
          </a:prstGeom>
          <a:noFill/>
        </p:spPr>
        <p:txBody>
          <a:bodyPr wrap="none" rtlCol="0">
            <a:spAutoFit/>
          </a:bodyPr>
          <a:lstStyle/>
          <a:p>
            <a:r>
              <a:rPr lang="en-US" sz="2400" dirty="0"/>
              <a:t>1990s</a:t>
            </a:r>
            <a:endParaRPr lang="en-US" sz="2800" dirty="0"/>
          </a:p>
        </p:txBody>
      </p:sp>
      <p:cxnSp>
        <p:nvCxnSpPr>
          <p:cNvPr id="39" name="Straight Connector 38">
            <a:extLst>
              <a:ext uri="{FF2B5EF4-FFF2-40B4-BE49-F238E27FC236}">
                <a16:creationId xmlns:a16="http://schemas.microsoft.com/office/drawing/2014/main" id="{CDC445CA-6264-45B4-BB14-DC4F1744B6C8}"/>
              </a:ext>
            </a:extLst>
          </p:cNvPr>
          <p:cNvCxnSpPr/>
          <p:nvPr/>
        </p:nvCxnSpPr>
        <p:spPr>
          <a:xfrm flipV="1">
            <a:off x="7785396" y="205740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33AE813-6626-4B67-B0A0-943F719A6743}"/>
              </a:ext>
            </a:extLst>
          </p:cNvPr>
          <p:cNvSpPr txBox="1"/>
          <p:nvPr/>
        </p:nvSpPr>
        <p:spPr>
          <a:xfrm>
            <a:off x="7273077" y="1649431"/>
            <a:ext cx="1024639" cy="461665"/>
          </a:xfrm>
          <a:prstGeom prst="rect">
            <a:avLst/>
          </a:prstGeom>
          <a:noFill/>
        </p:spPr>
        <p:txBody>
          <a:bodyPr wrap="none" rtlCol="0">
            <a:spAutoFit/>
          </a:bodyPr>
          <a:lstStyle/>
          <a:p>
            <a:r>
              <a:rPr lang="en-US" sz="2400" dirty="0"/>
              <a:t>2010s</a:t>
            </a:r>
          </a:p>
        </p:txBody>
      </p:sp>
      <p:sp>
        <p:nvSpPr>
          <p:cNvPr id="41" name="Content Placeholder 5">
            <a:extLst>
              <a:ext uri="{FF2B5EF4-FFF2-40B4-BE49-F238E27FC236}">
                <a16:creationId xmlns:a16="http://schemas.microsoft.com/office/drawing/2014/main" id="{88FB24F3-3CF2-4263-93B6-F1959DE1D300}"/>
              </a:ext>
            </a:extLst>
          </p:cNvPr>
          <p:cNvSpPr txBox="1">
            <a:spLocks/>
          </p:cNvSpPr>
          <p:nvPr/>
        </p:nvSpPr>
        <p:spPr>
          <a:xfrm>
            <a:off x="398352" y="2997200"/>
            <a:ext cx="8338242" cy="3195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73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914400" indent="-228600" algn="l" defTabSz="914400" rtl="0" eaLnBrk="1" latinLnBrk="0" hangingPunct="1">
              <a:lnSpc>
                <a:spcPct val="90000"/>
              </a:lnSpc>
              <a:spcBef>
                <a:spcPts val="500"/>
              </a:spcBef>
              <a:buFont typeface="Courier New" panose="02070309020205020404" pitchFamily="49"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41413"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Clothing &amp; Textiles asks the Product Test Center to take over the Source Sampling Program</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DPSCM 4155.3 and contracts not updated to reflect </a:t>
            </a:r>
            <a:r>
              <a:rPr kumimoji="0" lang="en-US" sz="2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change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smtClean="0">
                <a:solidFill>
                  <a:sysClr val="windowText" lastClr="000000"/>
                </a:solidFill>
              </a:rPr>
              <a:t>2018 DPSCM 4155.3 updated to AQAR </a:t>
            </a: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solidFill>
                  <a:sysClr val="windowText" lastClr="000000"/>
                </a:solidFill>
              </a:rPr>
              <a:t>Source Sampling MOA between C&amp;T and PTC signed in 2019</a:t>
            </a: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28873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The AQAR Is Your Friend!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 AQAR serves multiple purposes for DLA</a:t>
            </a:r>
          </a:p>
          <a:p>
            <a:r>
              <a:rPr lang="en-US" dirty="0" smtClean="0">
                <a:latin typeface="Times New Roman" panose="02020603050405020304" pitchFamily="18" charset="0"/>
                <a:cs typeface="Times New Roman" panose="02020603050405020304" pitchFamily="18" charset="0"/>
              </a:rPr>
              <a:t>It allows us to have oversite into our vendors quality process without having to be present in their manufacturing plants</a:t>
            </a:r>
          </a:p>
          <a:p>
            <a:r>
              <a:rPr lang="en-US" dirty="0" smtClean="0">
                <a:latin typeface="Times New Roman" panose="02020603050405020304" pitchFamily="18" charset="0"/>
                <a:cs typeface="Times New Roman" panose="02020603050405020304" pitchFamily="18" charset="0"/>
              </a:rPr>
              <a:t>Quality process and quality goods are something that DLA is purchasing along with the cloth, buttons, boots, helmets and anything else the warfighter wears or carries. If a vendor is not in compliance they are cheating us.</a:t>
            </a:r>
          </a:p>
          <a:p>
            <a:r>
              <a:rPr lang="en-US" dirty="0" smtClean="0">
                <a:latin typeface="Times New Roman" panose="02020603050405020304" pitchFamily="18" charset="0"/>
                <a:cs typeface="Times New Roman" panose="02020603050405020304" pitchFamily="18" charset="0"/>
              </a:rPr>
              <a:t>Is that fraud?  It may be, but it also may not come to that level if they do not understand what is expected or what their responsibilities are</a:t>
            </a:r>
          </a:p>
          <a:p>
            <a:r>
              <a:rPr lang="en-US" dirty="0" smtClean="0">
                <a:latin typeface="Times New Roman" panose="02020603050405020304" pitchFamily="18" charset="0"/>
                <a:cs typeface="Times New Roman" panose="02020603050405020304" pitchFamily="18" charset="0"/>
              </a:rPr>
              <a:t>This type of compliance can be audited.</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70353F-5ECB-4B50-B3EA-C871EA4E3F32}" type="slidenum">
              <a:rPr lang="en-US" smtClean="0"/>
              <a:t>8</a:t>
            </a:fld>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115999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PTC-A MOR C&amp;T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In December 2019 we formalized out agreement to operate the source sampling program with C&amp;T</a:t>
            </a:r>
          </a:p>
          <a:p>
            <a:r>
              <a:rPr lang="en-US" dirty="0">
                <a:latin typeface="Times New Roman" panose="02020603050405020304" pitchFamily="18" charset="0"/>
                <a:cs typeface="Times New Roman" panose="02020603050405020304" pitchFamily="18" charset="0"/>
              </a:rPr>
              <a:t>In the past few years, obtaining contract and solicitation documentation has proven to be a challenge. Information is not easily found, and EBS access to the information is not accessible to PTC team members.  Part of the PTC Analytical’s function is to identify counterfeit and non-conforming items to the supply </a:t>
            </a:r>
            <a:r>
              <a:rPr lang="en-US" dirty="0" smtClean="0">
                <a:latin typeface="Times New Roman" panose="02020603050405020304" pitchFamily="18" charset="0"/>
                <a:cs typeface="Times New Roman" panose="02020603050405020304" pitchFamily="18" charset="0"/>
              </a:rPr>
              <a:t>chains. </a:t>
            </a:r>
            <a:r>
              <a:rPr lang="en-US" dirty="0">
                <a:latin typeface="Times New Roman" panose="02020603050405020304" pitchFamily="18" charset="0"/>
                <a:cs typeface="Times New Roman" panose="02020603050405020304" pitchFamily="18" charset="0"/>
              </a:rPr>
              <a:t>We </a:t>
            </a:r>
            <a:r>
              <a:rPr lang="en-US" dirty="0" smtClean="0">
                <a:latin typeface="Times New Roman" panose="02020603050405020304" pitchFamily="18" charset="0"/>
                <a:cs typeface="Times New Roman" panose="02020603050405020304" pitchFamily="18" charset="0"/>
              </a:rPr>
              <a:t>were </a:t>
            </a:r>
            <a:r>
              <a:rPr lang="en-US" dirty="0">
                <a:latin typeface="Times New Roman" panose="02020603050405020304" pitchFamily="18" charset="0"/>
                <a:cs typeface="Times New Roman" panose="02020603050405020304" pitchFamily="18" charset="0"/>
              </a:rPr>
              <a:t>unable to fully perform this task with the current level of information</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Our planning team works to track the information from solicitations, contracts and modifications</a:t>
            </a:r>
          </a:p>
          <a:p>
            <a:r>
              <a:rPr lang="en-US" dirty="0" smtClean="0">
                <a:latin typeface="Times New Roman" panose="02020603050405020304" pitchFamily="18" charset="0"/>
                <a:cs typeface="Times New Roman" panose="02020603050405020304" pitchFamily="18" charset="0"/>
              </a:rPr>
              <a:t>One thing we look at is shade reports verses source reports. There should be an equal  number per lot number.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70353F-5ECB-4B50-B3EA-C871EA4E3F32}" type="slidenum">
              <a:rPr lang="en-US" smtClean="0"/>
              <a:t>9</a:t>
            </a:fld>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469178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1995</TotalTime>
  <Words>3678</Words>
  <Application>Microsoft Office PowerPoint</Application>
  <PresentationFormat>On-screen Show (4:3)</PresentationFormat>
  <Paragraphs>490</Paragraphs>
  <Slides>42</Slides>
  <Notes>42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42</vt:i4>
      </vt:variant>
    </vt:vector>
  </HeadingPairs>
  <TitlesOfParts>
    <vt:vector size="52" baseType="lpstr">
      <vt:lpstr>Arial</vt:lpstr>
      <vt:lpstr>Arial Narrow</vt:lpstr>
      <vt:lpstr>Bodoni MT</vt:lpstr>
      <vt:lpstr>Calibri</vt:lpstr>
      <vt:lpstr>Courier New</vt:lpstr>
      <vt:lpstr>Times New Roman</vt:lpstr>
      <vt:lpstr>Wingdings</vt:lpstr>
      <vt:lpstr>Title Slide</vt:lpstr>
      <vt:lpstr>DLA Template 2020</vt:lpstr>
      <vt:lpstr>1_Title Slide</vt:lpstr>
      <vt:lpstr>Clothing &amp; Textiles’ Source Sampling Program For Dress and Heraldics </vt:lpstr>
      <vt:lpstr>Overview</vt:lpstr>
      <vt:lpstr>Product Test Center Analytical History What Has Happened In the Last 102 years!</vt:lpstr>
      <vt:lpstr>PTC-A Value Added</vt:lpstr>
      <vt:lpstr>Background</vt:lpstr>
      <vt:lpstr>Background</vt:lpstr>
      <vt:lpstr>Background</vt:lpstr>
      <vt:lpstr>The AQAR Is Your Friend!</vt:lpstr>
      <vt:lpstr>PTC-A MOR C&amp;T</vt:lpstr>
      <vt:lpstr>10,000 ft View</vt:lpstr>
      <vt:lpstr>Source Sampling</vt:lpstr>
      <vt:lpstr>Correlation Testing</vt:lpstr>
      <vt:lpstr>Verification Testing</vt:lpstr>
      <vt:lpstr>Acceptance Testing</vt:lpstr>
      <vt:lpstr>Contractual Obligation</vt:lpstr>
      <vt:lpstr>Contractual Obligation</vt:lpstr>
      <vt:lpstr>Contractual Obligation</vt:lpstr>
      <vt:lpstr>Contractual Obligation</vt:lpstr>
      <vt:lpstr>Who do notifications go to</vt:lpstr>
      <vt:lpstr>Notification of Lot Presentation</vt:lpstr>
      <vt:lpstr>SUNTEST: Source Sampling Untested</vt:lpstr>
      <vt:lpstr>SUNTEST: Shared Drive Location</vt:lpstr>
      <vt:lpstr>SUNTEST: Shared Drive Location</vt:lpstr>
      <vt:lpstr>How the PTC Evaluates Contractor Test Reports</vt:lpstr>
      <vt:lpstr>STEST: Source Sampling Tested</vt:lpstr>
      <vt:lpstr>STEST: Source Sampling Tested</vt:lpstr>
      <vt:lpstr>STEST: Source Sampling Tested</vt:lpstr>
      <vt:lpstr>DL6004 and Failures</vt:lpstr>
      <vt:lpstr>Verification Testing</vt:lpstr>
      <vt:lpstr>Verification Testing</vt:lpstr>
      <vt:lpstr>Summary</vt:lpstr>
      <vt:lpstr>Government Furnished Material</vt:lpstr>
      <vt:lpstr>Special Case: Leather</vt:lpstr>
      <vt:lpstr>Real Life Examples</vt:lpstr>
      <vt:lpstr>The Future</vt:lpstr>
      <vt:lpstr>PowerPoint Presentation</vt:lpstr>
      <vt:lpstr>Description of Automated Solution </vt:lpstr>
      <vt:lpstr>Intro to Source Sampling Tool</vt:lpstr>
      <vt:lpstr>Challenges to Overcome</vt:lpstr>
      <vt:lpstr>Source Sampling Tool Roll-Out</vt:lpstr>
      <vt:lpstr>PTC POC’s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DLA Template August 2020 - J8 Variant</dc:title>
  <dc:creator>Edmiston, Emma J CIV DLA FINANCE (USA)</dc:creator>
  <cp:lastModifiedBy>Hieber, Jamie M CIV DLA TROOP SUPPORT (USA)</cp:lastModifiedBy>
  <cp:revision>134</cp:revision>
  <cp:lastPrinted>2021-04-14T13:16:58Z</cp:lastPrinted>
  <dcterms:created xsi:type="dcterms:W3CDTF">2020-08-25T20:47:09Z</dcterms:created>
  <dcterms:modified xsi:type="dcterms:W3CDTF">2021-04-14T13:21:45Z</dcterms:modified>
</cp:coreProperties>
</file>